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16"/>
  </p:notesMasterIdLst>
  <p:sldIdLst>
    <p:sldId id="290" r:id="rId2"/>
    <p:sldId id="291" r:id="rId3"/>
    <p:sldId id="292" r:id="rId4"/>
    <p:sldId id="307" r:id="rId5"/>
    <p:sldId id="295" r:id="rId6"/>
    <p:sldId id="296" r:id="rId7"/>
    <p:sldId id="297" r:id="rId8"/>
    <p:sldId id="298" r:id="rId9"/>
    <p:sldId id="299" r:id="rId10"/>
    <p:sldId id="300" r:id="rId11"/>
    <p:sldId id="302" r:id="rId12"/>
    <p:sldId id="304" r:id="rId13"/>
    <p:sldId id="305" r:id="rId14"/>
    <p:sldId id="30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8" autoAdjust="0"/>
    <p:restoredTop sz="94660"/>
  </p:normalViewPr>
  <p:slideViewPr>
    <p:cSldViewPr snapToGrid="0">
      <p:cViewPr varScale="1">
        <p:scale>
          <a:sx n="111" d="100"/>
          <a:sy n="111" d="100"/>
        </p:scale>
        <p:origin x="664" y="20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A7B7AE-373C-4AE4-BBFD-95347CA15E8F}" type="doc">
      <dgm:prSet loTypeId="urn:microsoft.com/office/officeart/2008/layout/LinedList" loCatId="list" qsTypeId="urn:microsoft.com/office/officeart/2005/8/quickstyle/simple1" qsCatId="simple" csTypeId="urn:microsoft.com/office/officeart/2005/8/colors/accent0_3" csCatId="mainScheme"/>
      <dgm:spPr/>
      <dgm:t>
        <a:bodyPr/>
        <a:lstStyle/>
        <a:p>
          <a:endParaRPr lang="en-US"/>
        </a:p>
      </dgm:t>
    </dgm:pt>
    <dgm:pt modelId="{7E17F2CF-511F-4A56-BE83-8DCB6FF9169A}">
      <dgm:prSet/>
      <dgm:spPr/>
      <dgm:t>
        <a:bodyPr/>
        <a:lstStyle/>
        <a:p>
          <a:r>
            <a:rPr lang="en-US" b="1"/>
            <a:t>Intensive distribution</a:t>
          </a:r>
          <a:r>
            <a:rPr lang="en-US"/>
            <a:t>: stocking the product in many as many outlets as possible. For example: matchbox.</a:t>
          </a:r>
        </a:p>
      </dgm:t>
    </dgm:pt>
    <dgm:pt modelId="{16D2EC8E-7D14-4BA6-A1B0-23AA48C9CC08}" type="parTrans" cxnId="{98BA63F0-7AC7-4672-A125-662CD637DC53}">
      <dgm:prSet/>
      <dgm:spPr/>
      <dgm:t>
        <a:bodyPr/>
        <a:lstStyle/>
        <a:p>
          <a:endParaRPr lang="en-US"/>
        </a:p>
      </dgm:t>
    </dgm:pt>
    <dgm:pt modelId="{BD237EE9-CA74-4E7A-A6F6-B7D41884075D}" type="sibTrans" cxnId="{98BA63F0-7AC7-4672-A125-662CD637DC53}">
      <dgm:prSet/>
      <dgm:spPr/>
      <dgm:t>
        <a:bodyPr/>
        <a:lstStyle/>
        <a:p>
          <a:endParaRPr lang="en-US"/>
        </a:p>
      </dgm:t>
    </dgm:pt>
    <dgm:pt modelId="{D61EC474-1847-4969-A840-9787EE15A401}">
      <dgm:prSet/>
      <dgm:spPr/>
      <dgm:t>
        <a:bodyPr/>
        <a:lstStyle/>
        <a:p>
          <a:r>
            <a:rPr lang="en-US" b="1"/>
            <a:t>Exclusive distribution: </a:t>
          </a:r>
          <a:r>
            <a:rPr lang="en-US"/>
            <a:t>giving a limited number of dealers the exclusive right to distribute the company’s products in their territories. For example: Rolex watch.</a:t>
          </a:r>
        </a:p>
      </dgm:t>
    </dgm:pt>
    <dgm:pt modelId="{BAD926F2-8125-4A6E-A80F-68C64E60DC02}" type="parTrans" cxnId="{D195AEF0-BAA9-462D-B33A-DF7F9AD326A7}">
      <dgm:prSet/>
      <dgm:spPr/>
      <dgm:t>
        <a:bodyPr/>
        <a:lstStyle/>
        <a:p>
          <a:endParaRPr lang="en-US"/>
        </a:p>
      </dgm:t>
    </dgm:pt>
    <dgm:pt modelId="{92D8F617-764C-4428-9266-6702165CE6B2}" type="sibTrans" cxnId="{D195AEF0-BAA9-462D-B33A-DF7F9AD326A7}">
      <dgm:prSet/>
      <dgm:spPr/>
      <dgm:t>
        <a:bodyPr/>
        <a:lstStyle/>
        <a:p>
          <a:endParaRPr lang="en-US"/>
        </a:p>
      </dgm:t>
    </dgm:pt>
    <dgm:pt modelId="{A6857CB5-704D-49DC-A5B2-692470AC2EC5}">
      <dgm:prSet/>
      <dgm:spPr/>
      <dgm:t>
        <a:bodyPr/>
        <a:lstStyle/>
        <a:p>
          <a:r>
            <a:rPr lang="en-US" b="1"/>
            <a:t>Selective distribution</a:t>
          </a:r>
          <a:r>
            <a:rPr lang="en-US"/>
            <a:t>: the use of more than one, but fewer than all, of the intermediaries who are willing to carry the company's products. For example: television.</a:t>
          </a:r>
        </a:p>
      </dgm:t>
    </dgm:pt>
    <dgm:pt modelId="{260EE9AF-C7D0-418F-9F7B-EA0FC8AEBB77}" type="parTrans" cxnId="{CEEFE477-5BB2-417F-90BB-3C51450169FD}">
      <dgm:prSet/>
      <dgm:spPr/>
      <dgm:t>
        <a:bodyPr/>
        <a:lstStyle/>
        <a:p>
          <a:endParaRPr lang="en-US"/>
        </a:p>
      </dgm:t>
    </dgm:pt>
    <dgm:pt modelId="{E5732E7A-A52A-42F8-AB9B-A04279089E93}" type="sibTrans" cxnId="{CEEFE477-5BB2-417F-90BB-3C51450169FD}">
      <dgm:prSet/>
      <dgm:spPr/>
      <dgm:t>
        <a:bodyPr/>
        <a:lstStyle/>
        <a:p>
          <a:endParaRPr lang="en-US"/>
        </a:p>
      </dgm:t>
    </dgm:pt>
    <dgm:pt modelId="{10AA109F-EC40-DF4A-B980-9E6C69BE2DB7}" type="pres">
      <dgm:prSet presAssocID="{C9A7B7AE-373C-4AE4-BBFD-95347CA15E8F}" presName="vert0" presStyleCnt="0">
        <dgm:presLayoutVars>
          <dgm:dir/>
          <dgm:animOne val="branch"/>
          <dgm:animLvl val="lvl"/>
        </dgm:presLayoutVars>
      </dgm:prSet>
      <dgm:spPr/>
    </dgm:pt>
    <dgm:pt modelId="{B1A9202C-4E95-7949-B7E3-F21462F8A129}" type="pres">
      <dgm:prSet presAssocID="{7E17F2CF-511F-4A56-BE83-8DCB6FF9169A}" presName="thickLine" presStyleLbl="alignNode1" presStyleIdx="0" presStyleCnt="3"/>
      <dgm:spPr/>
    </dgm:pt>
    <dgm:pt modelId="{D97278D2-2A23-A543-A1F2-C6B41AF1D4FC}" type="pres">
      <dgm:prSet presAssocID="{7E17F2CF-511F-4A56-BE83-8DCB6FF9169A}" presName="horz1" presStyleCnt="0"/>
      <dgm:spPr/>
    </dgm:pt>
    <dgm:pt modelId="{EC6FCD15-5594-1442-8422-327FF3B7DE86}" type="pres">
      <dgm:prSet presAssocID="{7E17F2CF-511F-4A56-BE83-8DCB6FF9169A}" presName="tx1" presStyleLbl="revTx" presStyleIdx="0" presStyleCnt="3"/>
      <dgm:spPr/>
    </dgm:pt>
    <dgm:pt modelId="{561D1053-C1E5-A543-AA30-23F840A49036}" type="pres">
      <dgm:prSet presAssocID="{7E17F2CF-511F-4A56-BE83-8DCB6FF9169A}" presName="vert1" presStyleCnt="0"/>
      <dgm:spPr/>
    </dgm:pt>
    <dgm:pt modelId="{C6B1CE7C-36D6-234D-93EB-2B51AEE66CFE}" type="pres">
      <dgm:prSet presAssocID="{D61EC474-1847-4969-A840-9787EE15A401}" presName="thickLine" presStyleLbl="alignNode1" presStyleIdx="1" presStyleCnt="3"/>
      <dgm:spPr/>
    </dgm:pt>
    <dgm:pt modelId="{EF805CD1-D6CE-C442-932C-92D3774F8EEC}" type="pres">
      <dgm:prSet presAssocID="{D61EC474-1847-4969-A840-9787EE15A401}" presName="horz1" presStyleCnt="0"/>
      <dgm:spPr/>
    </dgm:pt>
    <dgm:pt modelId="{DA76F535-B62D-094A-B162-DECA9922C4B6}" type="pres">
      <dgm:prSet presAssocID="{D61EC474-1847-4969-A840-9787EE15A401}" presName="tx1" presStyleLbl="revTx" presStyleIdx="1" presStyleCnt="3"/>
      <dgm:spPr/>
    </dgm:pt>
    <dgm:pt modelId="{9EFD91AD-32AE-B24F-B6AD-0E44232EE01D}" type="pres">
      <dgm:prSet presAssocID="{D61EC474-1847-4969-A840-9787EE15A401}" presName="vert1" presStyleCnt="0"/>
      <dgm:spPr/>
    </dgm:pt>
    <dgm:pt modelId="{F4105829-F45B-CC45-A478-C3DEE3FBF9ED}" type="pres">
      <dgm:prSet presAssocID="{A6857CB5-704D-49DC-A5B2-692470AC2EC5}" presName="thickLine" presStyleLbl="alignNode1" presStyleIdx="2" presStyleCnt="3"/>
      <dgm:spPr/>
    </dgm:pt>
    <dgm:pt modelId="{A6BE3E19-C720-304F-9009-AB8B9C91EA52}" type="pres">
      <dgm:prSet presAssocID="{A6857CB5-704D-49DC-A5B2-692470AC2EC5}" presName="horz1" presStyleCnt="0"/>
      <dgm:spPr/>
    </dgm:pt>
    <dgm:pt modelId="{61237E7F-B8C3-4042-ADCD-24BA91DB039E}" type="pres">
      <dgm:prSet presAssocID="{A6857CB5-704D-49DC-A5B2-692470AC2EC5}" presName="tx1" presStyleLbl="revTx" presStyleIdx="2" presStyleCnt="3"/>
      <dgm:spPr/>
    </dgm:pt>
    <dgm:pt modelId="{A0FE2DEB-06CB-D745-86D8-4B9D0AC6E587}" type="pres">
      <dgm:prSet presAssocID="{A6857CB5-704D-49DC-A5B2-692470AC2EC5}" presName="vert1" presStyleCnt="0"/>
      <dgm:spPr/>
    </dgm:pt>
  </dgm:ptLst>
  <dgm:cxnLst>
    <dgm:cxn modelId="{F9B21E63-3EBC-F140-8BBE-CDC266369C5A}" type="presOf" srcId="{D61EC474-1847-4969-A840-9787EE15A401}" destId="{DA76F535-B62D-094A-B162-DECA9922C4B6}" srcOrd="0" destOrd="0" presId="urn:microsoft.com/office/officeart/2008/layout/LinedList"/>
    <dgm:cxn modelId="{CEEFE477-5BB2-417F-90BB-3C51450169FD}" srcId="{C9A7B7AE-373C-4AE4-BBFD-95347CA15E8F}" destId="{A6857CB5-704D-49DC-A5B2-692470AC2EC5}" srcOrd="2" destOrd="0" parTransId="{260EE9AF-C7D0-418F-9F7B-EA0FC8AEBB77}" sibTransId="{E5732E7A-A52A-42F8-AB9B-A04279089E93}"/>
    <dgm:cxn modelId="{A6A12482-9773-1746-B8BB-1A7A4D01BBDE}" type="presOf" srcId="{7E17F2CF-511F-4A56-BE83-8DCB6FF9169A}" destId="{EC6FCD15-5594-1442-8422-327FF3B7DE86}" srcOrd="0" destOrd="0" presId="urn:microsoft.com/office/officeart/2008/layout/LinedList"/>
    <dgm:cxn modelId="{2AFFB9AF-7478-4945-B079-13537CB74F89}" type="presOf" srcId="{C9A7B7AE-373C-4AE4-BBFD-95347CA15E8F}" destId="{10AA109F-EC40-DF4A-B980-9E6C69BE2DB7}" srcOrd="0" destOrd="0" presId="urn:microsoft.com/office/officeart/2008/layout/LinedList"/>
    <dgm:cxn modelId="{F69E22B9-1EC6-8C43-9C64-E71359962173}" type="presOf" srcId="{A6857CB5-704D-49DC-A5B2-692470AC2EC5}" destId="{61237E7F-B8C3-4042-ADCD-24BA91DB039E}" srcOrd="0" destOrd="0" presId="urn:microsoft.com/office/officeart/2008/layout/LinedList"/>
    <dgm:cxn modelId="{98BA63F0-7AC7-4672-A125-662CD637DC53}" srcId="{C9A7B7AE-373C-4AE4-BBFD-95347CA15E8F}" destId="{7E17F2CF-511F-4A56-BE83-8DCB6FF9169A}" srcOrd="0" destOrd="0" parTransId="{16D2EC8E-7D14-4BA6-A1B0-23AA48C9CC08}" sibTransId="{BD237EE9-CA74-4E7A-A6F6-B7D41884075D}"/>
    <dgm:cxn modelId="{D195AEF0-BAA9-462D-B33A-DF7F9AD326A7}" srcId="{C9A7B7AE-373C-4AE4-BBFD-95347CA15E8F}" destId="{D61EC474-1847-4969-A840-9787EE15A401}" srcOrd="1" destOrd="0" parTransId="{BAD926F2-8125-4A6E-A80F-68C64E60DC02}" sibTransId="{92D8F617-764C-4428-9266-6702165CE6B2}"/>
    <dgm:cxn modelId="{E6D0DB0F-2295-0544-B892-D6DA69496CD2}" type="presParOf" srcId="{10AA109F-EC40-DF4A-B980-9E6C69BE2DB7}" destId="{B1A9202C-4E95-7949-B7E3-F21462F8A129}" srcOrd="0" destOrd="0" presId="urn:microsoft.com/office/officeart/2008/layout/LinedList"/>
    <dgm:cxn modelId="{209951FB-53E8-B64F-9AB7-B3A9D28FB0D8}" type="presParOf" srcId="{10AA109F-EC40-DF4A-B980-9E6C69BE2DB7}" destId="{D97278D2-2A23-A543-A1F2-C6B41AF1D4FC}" srcOrd="1" destOrd="0" presId="urn:microsoft.com/office/officeart/2008/layout/LinedList"/>
    <dgm:cxn modelId="{15FEEC8D-164E-514D-9322-A286AEA7654D}" type="presParOf" srcId="{D97278D2-2A23-A543-A1F2-C6B41AF1D4FC}" destId="{EC6FCD15-5594-1442-8422-327FF3B7DE86}" srcOrd="0" destOrd="0" presId="urn:microsoft.com/office/officeart/2008/layout/LinedList"/>
    <dgm:cxn modelId="{EB528DB0-11C9-E94E-A0FF-2E17F40AF9EE}" type="presParOf" srcId="{D97278D2-2A23-A543-A1F2-C6B41AF1D4FC}" destId="{561D1053-C1E5-A543-AA30-23F840A49036}" srcOrd="1" destOrd="0" presId="urn:microsoft.com/office/officeart/2008/layout/LinedList"/>
    <dgm:cxn modelId="{0292A0E0-0CCE-2C4C-93DA-0E79B59BFCFD}" type="presParOf" srcId="{10AA109F-EC40-DF4A-B980-9E6C69BE2DB7}" destId="{C6B1CE7C-36D6-234D-93EB-2B51AEE66CFE}" srcOrd="2" destOrd="0" presId="urn:microsoft.com/office/officeart/2008/layout/LinedList"/>
    <dgm:cxn modelId="{19EEA8C7-6A98-3741-9D32-C8076B7894D2}" type="presParOf" srcId="{10AA109F-EC40-DF4A-B980-9E6C69BE2DB7}" destId="{EF805CD1-D6CE-C442-932C-92D3774F8EEC}" srcOrd="3" destOrd="0" presId="urn:microsoft.com/office/officeart/2008/layout/LinedList"/>
    <dgm:cxn modelId="{0B274EDF-23CD-F444-AE4C-CE3E4745A799}" type="presParOf" srcId="{EF805CD1-D6CE-C442-932C-92D3774F8EEC}" destId="{DA76F535-B62D-094A-B162-DECA9922C4B6}" srcOrd="0" destOrd="0" presId="urn:microsoft.com/office/officeart/2008/layout/LinedList"/>
    <dgm:cxn modelId="{69F72D57-2020-D34A-B428-0D373577F738}" type="presParOf" srcId="{EF805CD1-D6CE-C442-932C-92D3774F8EEC}" destId="{9EFD91AD-32AE-B24F-B6AD-0E44232EE01D}" srcOrd="1" destOrd="0" presId="urn:microsoft.com/office/officeart/2008/layout/LinedList"/>
    <dgm:cxn modelId="{0313B924-F36C-4C4F-98B5-D0124EDC0158}" type="presParOf" srcId="{10AA109F-EC40-DF4A-B980-9E6C69BE2DB7}" destId="{F4105829-F45B-CC45-A478-C3DEE3FBF9ED}" srcOrd="4" destOrd="0" presId="urn:microsoft.com/office/officeart/2008/layout/LinedList"/>
    <dgm:cxn modelId="{C8BD1F94-014A-574F-A428-0D3EB673D7BC}" type="presParOf" srcId="{10AA109F-EC40-DF4A-B980-9E6C69BE2DB7}" destId="{A6BE3E19-C720-304F-9009-AB8B9C91EA52}" srcOrd="5" destOrd="0" presId="urn:microsoft.com/office/officeart/2008/layout/LinedList"/>
    <dgm:cxn modelId="{44615329-4F70-894F-BFE7-B4409D05B615}" type="presParOf" srcId="{A6BE3E19-C720-304F-9009-AB8B9C91EA52}" destId="{61237E7F-B8C3-4042-ADCD-24BA91DB039E}" srcOrd="0" destOrd="0" presId="urn:microsoft.com/office/officeart/2008/layout/LinedList"/>
    <dgm:cxn modelId="{E9F5F5B7-45D6-3249-AC75-E66A98F2A65B}" type="presParOf" srcId="{A6BE3E19-C720-304F-9009-AB8B9C91EA52}" destId="{A0FE2DEB-06CB-D745-86D8-4B9D0AC6E58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54366C-6D8E-4454-9655-87330D53B32F}"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F7F7526-747F-47CC-9210-5F635C2416C4}">
      <dgm:prSet/>
      <dgm:spPr/>
      <dgm:t>
        <a:bodyPr/>
        <a:lstStyle/>
        <a:p>
          <a:pPr>
            <a:lnSpc>
              <a:spcPct val="100000"/>
            </a:lnSpc>
          </a:pPr>
          <a:r>
            <a:rPr lang="en-US" b="1"/>
            <a:t>Conventional distribution channel</a:t>
          </a:r>
          <a:r>
            <a:rPr lang="en-US"/>
            <a:t>: a channel consisting of one or more independent producers, wholesalers and retailers, each a separate business seeking to maximize its own profits even at the expense of profits for the system as a whole.  </a:t>
          </a:r>
        </a:p>
      </dgm:t>
    </dgm:pt>
    <dgm:pt modelId="{CEBAD38F-8FF8-4453-B990-AD3F7092C8DC}" type="parTrans" cxnId="{88EAEC03-CB5A-49F2-A38B-BC07C29C6997}">
      <dgm:prSet/>
      <dgm:spPr/>
      <dgm:t>
        <a:bodyPr/>
        <a:lstStyle/>
        <a:p>
          <a:endParaRPr lang="en-US"/>
        </a:p>
      </dgm:t>
    </dgm:pt>
    <dgm:pt modelId="{E9947AFA-26B1-4873-BFA4-2B4A3EF1FC93}" type="sibTrans" cxnId="{88EAEC03-CB5A-49F2-A38B-BC07C29C6997}">
      <dgm:prSet/>
      <dgm:spPr/>
      <dgm:t>
        <a:bodyPr/>
        <a:lstStyle/>
        <a:p>
          <a:endParaRPr lang="en-US"/>
        </a:p>
      </dgm:t>
    </dgm:pt>
    <dgm:pt modelId="{F562D6B7-6358-462E-9A0E-1DFC5DEF8B21}">
      <dgm:prSet/>
      <dgm:spPr/>
      <dgm:t>
        <a:bodyPr/>
        <a:lstStyle/>
        <a:p>
          <a:pPr>
            <a:lnSpc>
              <a:spcPct val="100000"/>
            </a:lnSpc>
          </a:pPr>
          <a:r>
            <a:rPr lang="en-US" b="1"/>
            <a:t>Vertical marketing system (VMS</a:t>
          </a:r>
          <a:r>
            <a:rPr lang="en-US"/>
            <a:t>): a distribution channel structure in which producers, wholesalers, and retailers act as a unified system. One channel member owns the others, has contracts with them or has so much power that they all cooperate </a:t>
          </a:r>
        </a:p>
      </dgm:t>
    </dgm:pt>
    <dgm:pt modelId="{ADDCBF0E-1B52-496A-9372-1F27BA3ED5E2}" type="parTrans" cxnId="{2B9E4368-C745-46E1-BF21-E1EB81463D82}">
      <dgm:prSet/>
      <dgm:spPr/>
      <dgm:t>
        <a:bodyPr/>
        <a:lstStyle/>
        <a:p>
          <a:endParaRPr lang="en-US"/>
        </a:p>
      </dgm:t>
    </dgm:pt>
    <dgm:pt modelId="{422ED816-479D-4102-BA7D-4BE22D0B44FC}" type="sibTrans" cxnId="{2B9E4368-C745-46E1-BF21-E1EB81463D82}">
      <dgm:prSet/>
      <dgm:spPr/>
      <dgm:t>
        <a:bodyPr/>
        <a:lstStyle/>
        <a:p>
          <a:endParaRPr lang="en-US"/>
        </a:p>
      </dgm:t>
    </dgm:pt>
    <dgm:pt modelId="{85883564-CD36-4C98-A94B-742C50F9FEAF}" type="pres">
      <dgm:prSet presAssocID="{F454366C-6D8E-4454-9655-87330D53B32F}" presName="root" presStyleCnt="0">
        <dgm:presLayoutVars>
          <dgm:dir/>
          <dgm:resizeHandles val="exact"/>
        </dgm:presLayoutVars>
      </dgm:prSet>
      <dgm:spPr/>
    </dgm:pt>
    <dgm:pt modelId="{D6927666-0D76-4FD9-B696-C0C51A03FF02}" type="pres">
      <dgm:prSet presAssocID="{5F7F7526-747F-47CC-9210-5F635C2416C4}" presName="compNode" presStyleCnt="0"/>
      <dgm:spPr/>
    </dgm:pt>
    <dgm:pt modelId="{AB187D5E-769B-4470-9250-9E7078700F8C}" type="pres">
      <dgm:prSet presAssocID="{5F7F7526-747F-47CC-9210-5F635C2416C4}" presName="bgRect" presStyleLbl="bgShp" presStyleIdx="0" presStyleCnt="2"/>
      <dgm:spPr/>
    </dgm:pt>
    <dgm:pt modelId="{E5EF6880-9494-4309-89A9-1D16FBFEC561}" type="pres">
      <dgm:prSet presAssocID="{5F7F7526-747F-47CC-9210-5F635C2416C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re"/>
        </a:ext>
      </dgm:extLst>
    </dgm:pt>
    <dgm:pt modelId="{0A49887C-87B3-464F-89B7-6BC6AB247CB5}" type="pres">
      <dgm:prSet presAssocID="{5F7F7526-747F-47CC-9210-5F635C2416C4}" presName="spaceRect" presStyleCnt="0"/>
      <dgm:spPr/>
    </dgm:pt>
    <dgm:pt modelId="{29361FAD-F31C-4F34-94C9-1ED824BF56CA}" type="pres">
      <dgm:prSet presAssocID="{5F7F7526-747F-47CC-9210-5F635C2416C4}" presName="parTx" presStyleLbl="revTx" presStyleIdx="0" presStyleCnt="2">
        <dgm:presLayoutVars>
          <dgm:chMax val="0"/>
          <dgm:chPref val="0"/>
        </dgm:presLayoutVars>
      </dgm:prSet>
      <dgm:spPr/>
    </dgm:pt>
    <dgm:pt modelId="{1C556C3E-CA91-4690-ABC5-9B7D42C711CE}" type="pres">
      <dgm:prSet presAssocID="{E9947AFA-26B1-4873-BFA4-2B4A3EF1FC93}" presName="sibTrans" presStyleCnt="0"/>
      <dgm:spPr/>
    </dgm:pt>
    <dgm:pt modelId="{48A22343-C15B-4F41-9585-70583472D3AE}" type="pres">
      <dgm:prSet presAssocID="{F562D6B7-6358-462E-9A0E-1DFC5DEF8B21}" presName="compNode" presStyleCnt="0"/>
      <dgm:spPr/>
    </dgm:pt>
    <dgm:pt modelId="{A0D283A0-2BE5-469C-81AF-31FFD22D89B6}" type="pres">
      <dgm:prSet presAssocID="{F562D6B7-6358-462E-9A0E-1DFC5DEF8B21}" presName="bgRect" presStyleLbl="bgShp" presStyleIdx="1" presStyleCnt="2"/>
      <dgm:spPr/>
    </dgm:pt>
    <dgm:pt modelId="{7D5E3237-891F-4EB1-A664-470CF8D9FBAD}" type="pres">
      <dgm:prSet presAssocID="{F562D6B7-6358-462E-9A0E-1DFC5DEF8B2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ctory"/>
        </a:ext>
      </dgm:extLst>
    </dgm:pt>
    <dgm:pt modelId="{BED2E969-29C0-407D-BFF3-9FD086F07A4B}" type="pres">
      <dgm:prSet presAssocID="{F562D6B7-6358-462E-9A0E-1DFC5DEF8B21}" presName="spaceRect" presStyleCnt="0"/>
      <dgm:spPr/>
    </dgm:pt>
    <dgm:pt modelId="{E7E6365A-4C4C-4227-A38D-2EC925FC938D}" type="pres">
      <dgm:prSet presAssocID="{F562D6B7-6358-462E-9A0E-1DFC5DEF8B21}" presName="parTx" presStyleLbl="revTx" presStyleIdx="1" presStyleCnt="2">
        <dgm:presLayoutVars>
          <dgm:chMax val="0"/>
          <dgm:chPref val="0"/>
        </dgm:presLayoutVars>
      </dgm:prSet>
      <dgm:spPr/>
    </dgm:pt>
  </dgm:ptLst>
  <dgm:cxnLst>
    <dgm:cxn modelId="{E5325703-5C7B-A948-BBEB-B5F7BE933F14}" type="presOf" srcId="{F454366C-6D8E-4454-9655-87330D53B32F}" destId="{85883564-CD36-4C98-A94B-742C50F9FEAF}" srcOrd="0" destOrd="0" presId="urn:microsoft.com/office/officeart/2018/2/layout/IconVerticalSolidList"/>
    <dgm:cxn modelId="{88EAEC03-CB5A-49F2-A38B-BC07C29C6997}" srcId="{F454366C-6D8E-4454-9655-87330D53B32F}" destId="{5F7F7526-747F-47CC-9210-5F635C2416C4}" srcOrd="0" destOrd="0" parTransId="{CEBAD38F-8FF8-4453-B990-AD3F7092C8DC}" sibTransId="{E9947AFA-26B1-4873-BFA4-2B4A3EF1FC93}"/>
    <dgm:cxn modelId="{12575163-DDF5-8644-8D3A-7FDB27422C6D}" type="presOf" srcId="{F562D6B7-6358-462E-9A0E-1DFC5DEF8B21}" destId="{E7E6365A-4C4C-4227-A38D-2EC925FC938D}" srcOrd="0" destOrd="0" presId="urn:microsoft.com/office/officeart/2018/2/layout/IconVerticalSolidList"/>
    <dgm:cxn modelId="{2B9E4368-C745-46E1-BF21-E1EB81463D82}" srcId="{F454366C-6D8E-4454-9655-87330D53B32F}" destId="{F562D6B7-6358-462E-9A0E-1DFC5DEF8B21}" srcOrd="1" destOrd="0" parTransId="{ADDCBF0E-1B52-496A-9372-1F27BA3ED5E2}" sibTransId="{422ED816-479D-4102-BA7D-4BE22D0B44FC}"/>
    <dgm:cxn modelId="{AAFF7DCA-0ED1-484E-BCE3-CBA69CB7907F}" type="presOf" srcId="{5F7F7526-747F-47CC-9210-5F635C2416C4}" destId="{29361FAD-F31C-4F34-94C9-1ED824BF56CA}" srcOrd="0" destOrd="0" presId="urn:microsoft.com/office/officeart/2018/2/layout/IconVerticalSolidList"/>
    <dgm:cxn modelId="{D20A042D-156A-FA40-B610-5A265F00A176}" type="presParOf" srcId="{85883564-CD36-4C98-A94B-742C50F9FEAF}" destId="{D6927666-0D76-4FD9-B696-C0C51A03FF02}" srcOrd="0" destOrd="0" presId="urn:microsoft.com/office/officeart/2018/2/layout/IconVerticalSolidList"/>
    <dgm:cxn modelId="{FC03A994-5776-F04A-978F-5662487E8FF5}" type="presParOf" srcId="{D6927666-0D76-4FD9-B696-C0C51A03FF02}" destId="{AB187D5E-769B-4470-9250-9E7078700F8C}" srcOrd="0" destOrd="0" presId="urn:microsoft.com/office/officeart/2018/2/layout/IconVerticalSolidList"/>
    <dgm:cxn modelId="{11F24A15-C0E7-B849-B74D-8CA3CF987A6D}" type="presParOf" srcId="{D6927666-0D76-4FD9-B696-C0C51A03FF02}" destId="{E5EF6880-9494-4309-89A9-1D16FBFEC561}" srcOrd="1" destOrd="0" presId="urn:microsoft.com/office/officeart/2018/2/layout/IconVerticalSolidList"/>
    <dgm:cxn modelId="{DF2E7521-715A-F24B-BD23-E59A54F42C40}" type="presParOf" srcId="{D6927666-0D76-4FD9-B696-C0C51A03FF02}" destId="{0A49887C-87B3-464F-89B7-6BC6AB247CB5}" srcOrd="2" destOrd="0" presId="urn:microsoft.com/office/officeart/2018/2/layout/IconVerticalSolidList"/>
    <dgm:cxn modelId="{E7091F72-ACF3-5A4A-BB66-CF88A046B852}" type="presParOf" srcId="{D6927666-0D76-4FD9-B696-C0C51A03FF02}" destId="{29361FAD-F31C-4F34-94C9-1ED824BF56CA}" srcOrd="3" destOrd="0" presId="urn:microsoft.com/office/officeart/2018/2/layout/IconVerticalSolidList"/>
    <dgm:cxn modelId="{8A8834F2-A55B-774A-9D4C-0D704A7AE430}" type="presParOf" srcId="{85883564-CD36-4C98-A94B-742C50F9FEAF}" destId="{1C556C3E-CA91-4690-ABC5-9B7D42C711CE}" srcOrd="1" destOrd="0" presId="urn:microsoft.com/office/officeart/2018/2/layout/IconVerticalSolidList"/>
    <dgm:cxn modelId="{80AACB29-E574-3145-B601-040347280433}" type="presParOf" srcId="{85883564-CD36-4C98-A94B-742C50F9FEAF}" destId="{48A22343-C15B-4F41-9585-70583472D3AE}" srcOrd="2" destOrd="0" presId="urn:microsoft.com/office/officeart/2018/2/layout/IconVerticalSolidList"/>
    <dgm:cxn modelId="{1021FBBF-E459-344B-A352-E0A44B75DF0B}" type="presParOf" srcId="{48A22343-C15B-4F41-9585-70583472D3AE}" destId="{A0D283A0-2BE5-469C-81AF-31FFD22D89B6}" srcOrd="0" destOrd="0" presId="urn:microsoft.com/office/officeart/2018/2/layout/IconVerticalSolidList"/>
    <dgm:cxn modelId="{1320FE27-4835-7E4C-8BA9-589431D21C48}" type="presParOf" srcId="{48A22343-C15B-4F41-9585-70583472D3AE}" destId="{7D5E3237-891F-4EB1-A664-470CF8D9FBAD}" srcOrd="1" destOrd="0" presId="urn:microsoft.com/office/officeart/2018/2/layout/IconVerticalSolidList"/>
    <dgm:cxn modelId="{A2317E78-D835-854F-AC96-86E3F534593D}" type="presParOf" srcId="{48A22343-C15B-4F41-9585-70583472D3AE}" destId="{BED2E969-29C0-407D-BFF3-9FD086F07A4B}" srcOrd="2" destOrd="0" presId="urn:microsoft.com/office/officeart/2018/2/layout/IconVerticalSolidList"/>
    <dgm:cxn modelId="{EA87E2BD-1F8F-AD45-B487-9735AF72957B}" type="presParOf" srcId="{48A22343-C15B-4F41-9585-70583472D3AE}" destId="{E7E6365A-4C4C-4227-A38D-2EC925FC938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D53D0C-BA41-45BD-88D1-12570E02F037}"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4B7E4C09-A98B-4C8A-819A-6B8C9C86CB33}">
      <dgm:prSet/>
      <dgm:spPr/>
      <dgm:t>
        <a:bodyPr/>
        <a:lstStyle/>
        <a:p>
          <a:r>
            <a:rPr lang="en-US"/>
            <a:t>1</a:t>
          </a:r>
          <a:r>
            <a:rPr lang="en-US" b="1"/>
            <a:t>. Corporate VMS</a:t>
          </a:r>
          <a:r>
            <a:rPr lang="en-US"/>
            <a:t>: a VMS that combines successive stages of production and distribution under single ownership- channel leadership is established through common ownership. </a:t>
          </a:r>
        </a:p>
      </dgm:t>
    </dgm:pt>
    <dgm:pt modelId="{8955B7AE-6F8E-4695-948D-F132EC5DBA41}" type="parTrans" cxnId="{98FB823C-CC68-413F-8827-F31D995FE2B7}">
      <dgm:prSet/>
      <dgm:spPr/>
      <dgm:t>
        <a:bodyPr/>
        <a:lstStyle/>
        <a:p>
          <a:endParaRPr lang="en-US"/>
        </a:p>
      </dgm:t>
    </dgm:pt>
    <dgm:pt modelId="{C55A8120-9DA3-44AC-A5FF-A6778FC8FAE7}" type="sibTrans" cxnId="{98FB823C-CC68-413F-8827-F31D995FE2B7}">
      <dgm:prSet/>
      <dgm:spPr/>
      <dgm:t>
        <a:bodyPr/>
        <a:lstStyle/>
        <a:p>
          <a:endParaRPr lang="en-US"/>
        </a:p>
      </dgm:t>
    </dgm:pt>
    <dgm:pt modelId="{8F9D366D-9F48-4138-B57E-300B40822D97}">
      <dgm:prSet/>
      <dgm:spPr/>
      <dgm:t>
        <a:bodyPr/>
        <a:lstStyle/>
        <a:p>
          <a:r>
            <a:rPr lang="en-US"/>
            <a:t>For example, Apple is responsible for doing everything related with their products. They need not have to depend on any of the other people for the purpose of production or even selling of the products.</a:t>
          </a:r>
        </a:p>
      </dgm:t>
    </dgm:pt>
    <dgm:pt modelId="{B94DA94F-25D5-4692-A6EF-9957C6D598C5}" type="parTrans" cxnId="{A4C421C2-35C3-4B65-8E62-DA23FFC796EA}">
      <dgm:prSet/>
      <dgm:spPr/>
      <dgm:t>
        <a:bodyPr/>
        <a:lstStyle/>
        <a:p>
          <a:endParaRPr lang="en-US"/>
        </a:p>
      </dgm:t>
    </dgm:pt>
    <dgm:pt modelId="{4B02B179-E24D-4AD0-B68D-480A7818A3D7}" type="sibTrans" cxnId="{A4C421C2-35C3-4B65-8E62-DA23FFC796EA}">
      <dgm:prSet/>
      <dgm:spPr/>
      <dgm:t>
        <a:bodyPr/>
        <a:lstStyle/>
        <a:p>
          <a:endParaRPr lang="en-US"/>
        </a:p>
      </dgm:t>
    </dgm:pt>
    <dgm:pt modelId="{350213F3-925D-404E-A0A0-3E075FDEBB44}">
      <dgm:prSet/>
      <dgm:spPr/>
      <dgm:t>
        <a:bodyPr/>
        <a:lstStyle/>
        <a:p>
          <a:r>
            <a:rPr lang="en-US"/>
            <a:t>2. </a:t>
          </a:r>
          <a:r>
            <a:rPr lang="en-US" b="1"/>
            <a:t>Contractual VMS</a:t>
          </a:r>
          <a:r>
            <a:rPr lang="en-US"/>
            <a:t>: a VMS in which independent firms at different levels of production and distribution join together through contracts. </a:t>
          </a:r>
        </a:p>
      </dgm:t>
    </dgm:pt>
    <dgm:pt modelId="{F8DACE95-8245-46E9-B9FB-FF798EECE608}" type="parTrans" cxnId="{B6F285AE-DA5B-4029-8554-7B2914DC88A3}">
      <dgm:prSet/>
      <dgm:spPr/>
      <dgm:t>
        <a:bodyPr/>
        <a:lstStyle/>
        <a:p>
          <a:endParaRPr lang="en-US"/>
        </a:p>
      </dgm:t>
    </dgm:pt>
    <dgm:pt modelId="{DF262FF7-54FC-490E-80BC-B891B9150ABB}" type="sibTrans" cxnId="{B6F285AE-DA5B-4029-8554-7B2914DC88A3}">
      <dgm:prSet/>
      <dgm:spPr/>
      <dgm:t>
        <a:bodyPr/>
        <a:lstStyle/>
        <a:p>
          <a:endParaRPr lang="en-US"/>
        </a:p>
      </dgm:t>
    </dgm:pt>
    <dgm:pt modelId="{E79A9007-0036-4087-A7F7-013808291340}">
      <dgm:prSet/>
      <dgm:spPr/>
      <dgm:t>
        <a:bodyPr/>
        <a:lstStyle/>
        <a:p>
          <a:r>
            <a:rPr lang="en-US"/>
            <a:t>A common form of contractual VMS is franchising</a:t>
          </a:r>
        </a:p>
      </dgm:t>
    </dgm:pt>
    <dgm:pt modelId="{64BC9F18-50EF-47BD-971F-A3A5286F645A}" type="parTrans" cxnId="{F4D94CB4-F247-4CF3-8476-C2A12F6FFC2A}">
      <dgm:prSet/>
      <dgm:spPr/>
      <dgm:t>
        <a:bodyPr/>
        <a:lstStyle/>
        <a:p>
          <a:endParaRPr lang="en-US"/>
        </a:p>
      </dgm:t>
    </dgm:pt>
    <dgm:pt modelId="{4DE40FD3-54CE-465F-B33D-4E2AD7227043}" type="sibTrans" cxnId="{F4D94CB4-F247-4CF3-8476-C2A12F6FFC2A}">
      <dgm:prSet/>
      <dgm:spPr/>
      <dgm:t>
        <a:bodyPr/>
        <a:lstStyle/>
        <a:p>
          <a:endParaRPr lang="en-US"/>
        </a:p>
      </dgm:t>
    </dgm:pt>
    <dgm:pt modelId="{2E41F7AA-4A6F-4571-870C-7C41C5738D24}">
      <dgm:prSet/>
      <dgm:spPr/>
      <dgm:t>
        <a:bodyPr/>
        <a:lstStyle/>
        <a:p>
          <a:r>
            <a:rPr lang="en-US"/>
            <a:t>3. </a:t>
          </a:r>
          <a:r>
            <a:rPr lang="en-US" b="1"/>
            <a:t>Administered VMS</a:t>
          </a:r>
          <a:r>
            <a:rPr lang="en-US"/>
            <a:t>: a VMS that coordinates successive stages of production and distribution  through the size and power of one of the parties.</a:t>
          </a:r>
        </a:p>
      </dgm:t>
    </dgm:pt>
    <dgm:pt modelId="{4AB3893B-EA16-475D-A2DB-D74831AD7320}" type="parTrans" cxnId="{73F8B5E4-C591-42B8-84BF-E58D99A49E49}">
      <dgm:prSet/>
      <dgm:spPr/>
      <dgm:t>
        <a:bodyPr/>
        <a:lstStyle/>
        <a:p>
          <a:endParaRPr lang="en-US"/>
        </a:p>
      </dgm:t>
    </dgm:pt>
    <dgm:pt modelId="{1950AEDD-D41C-4EDE-93EC-CF4E96CE977D}" type="sibTrans" cxnId="{73F8B5E4-C591-42B8-84BF-E58D99A49E49}">
      <dgm:prSet/>
      <dgm:spPr/>
      <dgm:t>
        <a:bodyPr/>
        <a:lstStyle/>
        <a:p>
          <a:endParaRPr lang="en-US"/>
        </a:p>
      </dgm:t>
    </dgm:pt>
    <dgm:pt modelId="{4BA6F6E5-A7D2-F943-84A9-1D54ABDC66E5}" type="pres">
      <dgm:prSet presAssocID="{D5D53D0C-BA41-45BD-88D1-12570E02F037}" presName="vert0" presStyleCnt="0">
        <dgm:presLayoutVars>
          <dgm:dir/>
          <dgm:animOne val="branch"/>
          <dgm:animLvl val="lvl"/>
        </dgm:presLayoutVars>
      </dgm:prSet>
      <dgm:spPr/>
    </dgm:pt>
    <dgm:pt modelId="{D6DA0F38-CE5B-FD41-9649-35AF9A880C2F}" type="pres">
      <dgm:prSet presAssocID="{4B7E4C09-A98B-4C8A-819A-6B8C9C86CB33}" presName="thickLine" presStyleLbl="alignNode1" presStyleIdx="0" presStyleCnt="5"/>
      <dgm:spPr/>
    </dgm:pt>
    <dgm:pt modelId="{3DD23D29-1779-224F-BD18-A5710C7FF380}" type="pres">
      <dgm:prSet presAssocID="{4B7E4C09-A98B-4C8A-819A-6B8C9C86CB33}" presName="horz1" presStyleCnt="0"/>
      <dgm:spPr/>
    </dgm:pt>
    <dgm:pt modelId="{49537B65-476B-BC46-B95F-997AEB6F58D0}" type="pres">
      <dgm:prSet presAssocID="{4B7E4C09-A98B-4C8A-819A-6B8C9C86CB33}" presName="tx1" presStyleLbl="revTx" presStyleIdx="0" presStyleCnt="5"/>
      <dgm:spPr/>
    </dgm:pt>
    <dgm:pt modelId="{366FF581-11C6-8D43-B587-01E1F6D326CA}" type="pres">
      <dgm:prSet presAssocID="{4B7E4C09-A98B-4C8A-819A-6B8C9C86CB33}" presName="vert1" presStyleCnt="0"/>
      <dgm:spPr/>
    </dgm:pt>
    <dgm:pt modelId="{06A3A29C-3039-2F42-A84F-485072363AEE}" type="pres">
      <dgm:prSet presAssocID="{8F9D366D-9F48-4138-B57E-300B40822D97}" presName="thickLine" presStyleLbl="alignNode1" presStyleIdx="1" presStyleCnt="5"/>
      <dgm:spPr/>
    </dgm:pt>
    <dgm:pt modelId="{AB827266-09F1-7D4C-853F-511609D9D3D9}" type="pres">
      <dgm:prSet presAssocID="{8F9D366D-9F48-4138-B57E-300B40822D97}" presName="horz1" presStyleCnt="0"/>
      <dgm:spPr/>
    </dgm:pt>
    <dgm:pt modelId="{2294672C-6A65-1846-BEC3-A0B2BEC09537}" type="pres">
      <dgm:prSet presAssocID="{8F9D366D-9F48-4138-B57E-300B40822D97}" presName="tx1" presStyleLbl="revTx" presStyleIdx="1" presStyleCnt="5"/>
      <dgm:spPr/>
    </dgm:pt>
    <dgm:pt modelId="{285F499C-030F-884E-9C83-B0CB073B1F34}" type="pres">
      <dgm:prSet presAssocID="{8F9D366D-9F48-4138-B57E-300B40822D97}" presName="vert1" presStyleCnt="0"/>
      <dgm:spPr/>
    </dgm:pt>
    <dgm:pt modelId="{B1648A54-00A9-184B-B78C-7B0FED958E40}" type="pres">
      <dgm:prSet presAssocID="{350213F3-925D-404E-A0A0-3E075FDEBB44}" presName="thickLine" presStyleLbl="alignNode1" presStyleIdx="2" presStyleCnt="5"/>
      <dgm:spPr/>
    </dgm:pt>
    <dgm:pt modelId="{58243D5C-7D01-1D47-A7A5-F4CDC7A9F8E0}" type="pres">
      <dgm:prSet presAssocID="{350213F3-925D-404E-A0A0-3E075FDEBB44}" presName="horz1" presStyleCnt="0"/>
      <dgm:spPr/>
    </dgm:pt>
    <dgm:pt modelId="{DED754E2-4E99-CC41-A871-C1E87C029F62}" type="pres">
      <dgm:prSet presAssocID="{350213F3-925D-404E-A0A0-3E075FDEBB44}" presName="tx1" presStyleLbl="revTx" presStyleIdx="2" presStyleCnt="5"/>
      <dgm:spPr/>
    </dgm:pt>
    <dgm:pt modelId="{3713438F-35CA-CF4A-8FB6-905705A7634D}" type="pres">
      <dgm:prSet presAssocID="{350213F3-925D-404E-A0A0-3E075FDEBB44}" presName="vert1" presStyleCnt="0"/>
      <dgm:spPr/>
    </dgm:pt>
    <dgm:pt modelId="{B816C8C1-A698-E940-B653-80306BCFAE1C}" type="pres">
      <dgm:prSet presAssocID="{E79A9007-0036-4087-A7F7-013808291340}" presName="thickLine" presStyleLbl="alignNode1" presStyleIdx="3" presStyleCnt="5"/>
      <dgm:spPr/>
    </dgm:pt>
    <dgm:pt modelId="{CCF59D39-EC6F-BD4D-9A42-382107EC2A71}" type="pres">
      <dgm:prSet presAssocID="{E79A9007-0036-4087-A7F7-013808291340}" presName="horz1" presStyleCnt="0"/>
      <dgm:spPr/>
    </dgm:pt>
    <dgm:pt modelId="{CF7E1085-3504-4A47-90DF-D91B5CCB9BD8}" type="pres">
      <dgm:prSet presAssocID="{E79A9007-0036-4087-A7F7-013808291340}" presName="tx1" presStyleLbl="revTx" presStyleIdx="3" presStyleCnt="5"/>
      <dgm:spPr/>
    </dgm:pt>
    <dgm:pt modelId="{ACFA7F1A-234F-B447-AF4C-E4985BBBA95E}" type="pres">
      <dgm:prSet presAssocID="{E79A9007-0036-4087-A7F7-013808291340}" presName="vert1" presStyleCnt="0"/>
      <dgm:spPr/>
    </dgm:pt>
    <dgm:pt modelId="{4F2B3EB3-7C1D-BA4A-90E7-9C79299C1274}" type="pres">
      <dgm:prSet presAssocID="{2E41F7AA-4A6F-4571-870C-7C41C5738D24}" presName="thickLine" presStyleLbl="alignNode1" presStyleIdx="4" presStyleCnt="5"/>
      <dgm:spPr/>
    </dgm:pt>
    <dgm:pt modelId="{595BD393-28C3-514B-93F3-ED3EBB42E61F}" type="pres">
      <dgm:prSet presAssocID="{2E41F7AA-4A6F-4571-870C-7C41C5738D24}" presName="horz1" presStyleCnt="0"/>
      <dgm:spPr/>
    </dgm:pt>
    <dgm:pt modelId="{A70E5970-B5D5-214A-A8FE-4AD55424460D}" type="pres">
      <dgm:prSet presAssocID="{2E41F7AA-4A6F-4571-870C-7C41C5738D24}" presName="tx1" presStyleLbl="revTx" presStyleIdx="4" presStyleCnt="5"/>
      <dgm:spPr/>
    </dgm:pt>
    <dgm:pt modelId="{FD30F4A8-C699-5847-939A-32D3ED756A4B}" type="pres">
      <dgm:prSet presAssocID="{2E41F7AA-4A6F-4571-870C-7C41C5738D24}" presName="vert1" presStyleCnt="0"/>
      <dgm:spPr/>
    </dgm:pt>
  </dgm:ptLst>
  <dgm:cxnLst>
    <dgm:cxn modelId="{78F47D07-AFCF-8541-B784-FB75DF808E52}" type="presOf" srcId="{2E41F7AA-4A6F-4571-870C-7C41C5738D24}" destId="{A70E5970-B5D5-214A-A8FE-4AD55424460D}" srcOrd="0" destOrd="0" presId="urn:microsoft.com/office/officeart/2008/layout/LinedList"/>
    <dgm:cxn modelId="{624E5A36-A52A-174F-A800-FEEB73687AE4}" type="presOf" srcId="{D5D53D0C-BA41-45BD-88D1-12570E02F037}" destId="{4BA6F6E5-A7D2-F943-84A9-1D54ABDC66E5}" srcOrd="0" destOrd="0" presId="urn:microsoft.com/office/officeart/2008/layout/LinedList"/>
    <dgm:cxn modelId="{98FB823C-CC68-413F-8827-F31D995FE2B7}" srcId="{D5D53D0C-BA41-45BD-88D1-12570E02F037}" destId="{4B7E4C09-A98B-4C8A-819A-6B8C9C86CB33}" srcOrd="0" destOrd="0" parTransId="{8955B7AE-6F8E-4695-948D-F132EC5DBA41}" sibTransId="{C55A8120-9DA3-44AC-A5FF-A6778FC8FAE7}"/>
    <dgm:cxn modelId="{82CC8E84-D87F-674E-A432-3E7876445D96}" type="presOf" srcId="{4B7E4C09-A98B-4C8A-819A-6B8C9C86CB33}" destId="{49537B65-476B-BC46-B95F-997AEB6F58D0}" srcOrd="0" destOrd="0" presId="urn:microsoft.com/office/officeart/2008/layout/LinedList"/>
    <dgm:cxn modelId="{B6F285AE-DA5B-4029-8554-7B2914DC88A3}" srcId="{D5D53D0C-BA41-45BD-88D1-12570E02F037}" destId="{350213F3-925D-404E-A0A0-3E075FDEBB44}" srcOrd="2" destOrd="0" parTransId="{F8DACE95-8245-46E9-B9FB-FF798EECE608}" sibTransId="{DF262FF7-54FC-490E-80BC-B891B9150ABB}"/>
    <dgm:cxn modelId="{F4D94CB4-F247-4CF3-8476-C2A12F6FFC2A}" srcId="{D5D53D0C-BA41-45BD-88D1-12570E02F037}" destId="{E79A9007-0036-4087-A7F7-013808291340}" srcOrd="3" destOrd="0" parTransId="{64BC9F18-50EF-47BD-971F-A3A5286F645A}" sibTransId="{4DE40FD3-54CE-465F-B33D-4E2AD7227043}"/>
    <dgm:cxn modelId="{700753BB-2643-0241-874B-939121AF4BA4}" type="presOf" srcId="{350213F3-925D-404E-A0A0-3E075FDEBB44}" destId="{DED754E2-4E99-CC41-A871-C1E87C029F62}" srcOrd="0" destOrd="0" presId="urn:microsoft.com/office/officeart/2008/layout/LinedList"/>
    <dgm:cxn modelId="{A4C421C2-35C3-4B65-8E62-DA23FFC796EA}" srcId="{D5D53D0C-BA41-45BD-88D1-12570E02F037}" destId="{8F9D366D-9F48-4138-B57E-300B40822D97}" srcOrd="1" destOrd="0" parTransId="{B94DA94F-25D5-4692-A6EF-9957C6D598C5}" sibTransId="{4B02B179-E24D-4AD0-B68D-480A7818A3D7}"/>
    <dgm:cxn modelId="{73F8B5E4-C591-42B8-84BF-E58D99A49E49}" srcId="{D5D53D0C-BA41-45BD-88D1-12570E02F037}" destId="{2E41F7AA-4A6F-4571-870C-7C41C5738D24}" srcOrd="4" destOrd="0" parTransId="{4AB3893B-EA16-475D-A2DB-D74831AD7320}" sibTransId="{1950AEDD-D41C-4EDE-93EC-CF4E96CE977D}"/>
    <dgm:cxn modelId="{B7ABB5ED-0244-664E-A869-E77B67952A35}" type="presOf" srcId="{E79A9007-0036-4087-A7F7-013808291340}" destId="{CF7E1085-3504-4A47-90DF-D91B5CCB9BD8}" srcOrd="0" destOrd="0" presId="urn:microsoft.com/office/officeart/2008/layout/LinedList"/>
    <dgm:cxn modelId="{E94769F3-58A0-AB4C-A37F-C93783D6CFB6}" type="presOf" srcId="{8F9D366D-9F48-4138-B57E-300B40822D97}" destId="{2294672C-6A65-1846-BEC3-A0B2BEC09537}" srcOrd="0" destOrd="0" presId="urn:microsoft.com/office/officeart/2008/layout/LinedList"/>
    <dgm:cxn modelId="{35B8BE95-85B9-1D4A-A79C-0E1A0985CA66}" type="presParOf" srcId="{4BA6F6E5-A7D2-F943-84A9-1D54ABDC66E5}" destId="{D6DA0F38-CE5B-FD41-9649-35AF9A880C2F}" srcOrd="0" destOrd="0" presId="urn:microsoft.com/office/officeart/2008/layout/LinedList"/>
    <dgm:cxn modelId="{8E61FE39-3DC1-5F44-AAB4-CF63DFC3E3AF}" type="presParOf" srcId="{4BA6F6E5-A7D2-F943-84A9-1D54ABDC66E5}" destId="{3DD23D29-1779-224F-BD18-A5710C7FF380}" srcOrd="1" destOrd="0" presId="urn:microsoft.com/office/officeart/2008/layout/LinedList"/>
    <dgm:cxn modelId="{A0D518F2-4FD7-8146-9BF9-916BF4904B66}" type="presParOf" srcId="{3DD23D29-1779-224F-BD18-A5710C7FF380}" destId="{49537B65-476B-BC46-B95F-997AEB6F58D0}" srcOrd="0" destOrd="0" presId="urn:microsoft.com/office/officeart/2008/layout/LinedList"/>
    <dgm:cxn modelId="{D8E5E5DD-95B5-D44F-BF18-E8CC238D00B9}" type="presParOf" srcId="{3DD23D29-1779-224F-BD18-A5710C7FF380}" destId="{366FF581-11C6-8D43-B587-01E1F6D326CA}" srcOrd="1" destOrd="0" presId="urn:microsoft.com/office/officeart/2008/layout/LinedList"/>
    <dgm:cxn modelId="{FD954BF0-B2CD-CF47-99BF-EF336651E800}" type="presParOf" srcId="{4BA6F6E5-A7D2-F943-84A9-1D54ABDC66E5}" destId="{06A3A29C-3039-2F42-A84F-485072363AEE}" srcOrd="2" destOrd="0" presId="urn:microsoft.com/office/officeart/2008/layout/LinedList"/>
    <dgm:cxn modelId="{F813BEDF-F037-F94F-9523-55C8853E41C5}" type="presParOf" srcId="{4BA6F6E5-A7D2-F943-84A9-1D54ABDC66E5}" destId="{AB827266-09F1-7D4C-853F-511609D9D3D9}" srcOrd="3" destOrd="0" presId="urn:microsoft.com/office/officeart/2008/layout/LinedList"/>
    <dgm:cxn modelId="{8FF0FE8E-DB66-B645-BBCF-42E24802DDF0}" type="presParOf" srcId="{AB827266-09F1-7D4C-853F-511609D9D3D9}" destId="{2294672C-6A65-1846-BEC3-A0B2BEC09537}" srcOrd="0" destOrd="0" presId="urn:microsoft.com/office/officeart/2008/layout/LinedList"/>
    <dgm:cxn modelId="{91FC1F3D-B44A-CE4C-9C42-34B7B3230580}" type="presParOf" srcId="{AB827266-09F1-7D4C-853F-511609D9D3D9}" destId="{285F499C-030F-884E-9C83-B0CB073B1F34}" srcOrd="1" destOrd="0" presId="urn:microsoft.com/office/officeart/2008/layout/LinedList"/>
    <dgm:cxn modelId="{F46A1AEE-950F-5B4D-A9A5-9F434817BD79}" type="presParOf" srcId="{4BA6F6E5-A7D2-F943-84A9-1D54ABDC66E5}" destId="{B1648A54-00A9-184B-B78C-7B0FED958E40}" srcOrd="4" destOrd="0" presId="urn:microsoft.com/office/officeart/2008/layout/LinedList"/>
    <dgm:cxn modelId="{989D2ECA-C0F1-A041-ADEB-BD2002E7D764}" type="presParOf" srcId="{4BA6F6E5-A7D2-F943-84A9-1D54ABDC66E5}" destId="{58243D5C-7D01-1D47-A7A5-F4CDC7A9F8E0}" srcOrd="5" destOrd="0" presId="urn:microsoft.com/office/officeart/2008/layout/LinedList"/>
    <dgm:cxn modelId="{231756BC-AA92-174C-BD60-68C3686367D9}" type="presParOf" srcId="{58243D5C-7D01-1D47-A7A5-F4CDC7A9F8E0}" destId="{DED754E2-4E99-CC41-A871-C1E87C029F62}" srcOrd="0" destOrd="0" presId="urn:microsoft.com/office/officeart/2008/layout/LinedList"/>
    <dgm:cxn modelId="{DD781EBA-C70B-E947-992C-CDC0BEAEBB05}" type="presParOf" srcId="{58243D5C-7D01-1D47-A7A5-F4CDC7A9F8E0}" destId="{3713438F-35CA-CF4A-8FB6-905705A7634D}" srcOrd="1" destOrd="0" presId="urn:microsoft.com/office/officeart/2008/layout/LinedList"/>
    <dgm:cxn modelId="{15986FEC-A29E-3844-A84E-D8110B2015A7}" type="presParOf" srcId="{4BA6F6E5-A7D2-F943-84A9-1D54ABDC66E5}" destId="{B816C8C1-A698-E940-B653-80306BCFAE1C}" srcOrd="6" destOrd="0" presId="urn:microsoft.com/office/officeart/2008/layout/LinedList"/>
    <dgm:cxn modelId="{7A718D31-F7CE-9E4E-9C34-FA86D7D47CB4}" type="presParOf" srcId="{4BA6F6E5-A7D2-F943-84A9-1D54ABDC66E5}" destId="{CCF59D39-EC6F-BD4D-9A42-382107EC2A71}" srcOrd="7" destOrd="0" presId="urn:microsoft.com/office/officeart/2008/layout/LinedList"/>
    <dgm:cxn modelId="{913E5504-AF9A-424B-AFE2-BA3DF25F5A08}" type="presParOf" srcId="{CCF59D39-EC6F-BD4D-9A42-382107EC2A71}" destId="{CF7E1085-3504-4A47-90DF-D91B5CCB9BD8}" srcOrd="0" destOrd="0" presId="urn:microsoft.com/office/officeart/2008/layout/LinedList"/>
    <dgm:cxn modelId="{5D5A9863-2A29-1B4E-BFED-026BF0005108}" type="presParOf" srcId="{CCF59D39-EC6F-BD4D-9A42-382107EC2A71}" destId="{ACFA7F1A-234F-B447-AF4C-E4985BBBA95E}" srcOrd="1" destOrd="0" presId="urn:microsoft.com/office/officeart/2008/layout/LinedList"/>
    <dgm:cxn modelId="{4246DF90-F79E-8944-ACA4-5D2D9F3A7C1E}" type="presParOf" srcId="{4BA6F6E5-A7D2-F943-84A9-1D54ABDC66E5}" destId="{4F2B3EB3-7C1D-BA4A-90E7-9C79299C1274}" srcOrd="8" destOrd="0" presId="urn:microsoft.com/office/officeart/2008/layout/LinedList"/>
    <dgm:cxn modelId="{3856FDF1-5798-6143-94E6-6B5F61E7EF5E}" type="presParOf" srcId="{4BA6F6E5-A7D2-F943-84A9-1D54ABDC66E5}" destId="{595BD393-28C3-514B-93F3-ED3EBB42E61F}" srcOrd="9" destOrd="0" presId="urn:microsoft.com/office/officeart/2008/layout/LinedList"/>
    <dgm:cxn modelId="{DB940847-ECBE-A24C-BBD3-4C9B8AEBFD16}" type="presParOf" srcId="{595BD393-28C3-514B-93F3-ED3EBB42E61F}" destId="{A70E5970-B5D5-214A-A8FE-4AD55424460D}" srcOrd="0" destOrd="0" presId="urn:microsoft.com/office/officeart/2008/layout/LinedList"/>
    <dgm:cxn modelId="{E87769B3-D38C-5B48-A89B-9D7FD4834EAE}" type="presParOf" srcId="{595BD393-28C3-514B-93F3-ED3EBB42E61F}" destId="{FD30F4A8-C699-5847-939A-32D3ED756A4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5C380F-4F28-443C-899C-EFDB91AE3AEB}" type="doc">
      <dgm:prSet loTypeId="urn:microsoft.com/office/officeart/2008/layout/LinedList" loCatId="list" qsTypeId="urn:microsoft.com/office/officeart/2005/8/quickstyle/simple1" qsCatId="simple" csTypeId="urn:microsoft.com/office/officeart/2005/8/colors/colorful5" csCatId="colorful"/>
      <dgm:spPr/>
      <dgm:t>
        <a:bodyPr/>
        <a:lstStyle/>
        <a:p>
          <a:endParaRPr lang="en-US"/>
        </a:p>
      </dgm:t>
    </dgm:pt>
    <dgm:pt modelId="{1741DB6B-F830-45B8-A0AF-493994BACB22}">
      <dgm:prSet/>
      <dgm:spPr/>
      <dgm:t>
        <a:bodyPr/>
        <a:lstStyle/>
        <a:p>
          <a:r>
            <a:rPr lang="en-US"/>
            <a:t>There are 3 types of franchises:</a:t>
          </a:r>
        </a:p>
      </dgm:t>
    </dgm:pt>
    <dgm:pt modelId="{957F67F7-A53C-46E1-A472-53E273A95C1F}" type="parTrans" cxnId="{BCEFB1CE-7EC6-47E7-B1C8-46B6407B6D7D}">
      <dgm:prSet/>
      <dgm:spPr/>
      <dgm:t>
        <a:bodyPr/>
        <a:lstStyle/>
        <a:p>
          <a:endParaRPr lang="en-US"/>
        </a:p>
      </dgm:t>
    </dgm:pt>
    <dgm:pt modelId="{AA79B97C-3FAD-4C0C-A72A-9A157F714CBA}" type="sibTrans" cxnId="{BCEFB1CE-7EC6-47E7-B1C8-46B6407B6D7D}">
      <dgm:prSet/>
      <dgm:spPr/>
      <dgm:t>
        <a:bodyPr/>
        <a:lstStyle/>
        <a:p>
          <a:endParaRPr lang="en-US"/>
        </a:p>
      </dgm:t>
    </dgm:pt>
    <dgm:pt modelId="{B8334245-F974-4209-94BE-44A4175342BE}">
      <dgm:prSet/>
      <dgm:spPr/>
      <dgm:t>
        <a:bodyPr/>
        <a:lstStyle/>
        <a:p>
          <a:r>
            <a:rPr lang="en-US" b="1"/>
            <a:t>Manufacturer-sponsored retailer franchise system</a:t>
          </a:r>
          <a:r>
            <a:rPr lang="en-US"/>
            <a:t>: Ford and its network of independent franchised dealers.</a:t>
          </a:r>
        </a:p>
      </dgm:t>
    </dgm:pt>
    <dgm:pt modelId="{562A4189-DF37-4A19-BE12-D4D9C34B6152}" type="parTrans" cxnId="{1713BBD2-662F-45AD-ADBF-29AF5E3428BF}">
      <dgm:prSet/>
      <dgm:spPr/>
      <dgm:t>
        <a:bodyPr/>
        <a:lstStyle/>
        <a:p>
          <a:endParaRPr lang="en-US"/>
        </a:p>
      </dgm:t>
    </dgm:pt>
    <dgm:pt modelId="{AA49AD29-A1C7-48FF-8D12-25E1FFE620EE}" type="sibTrans" cxnId="{1713BBD2-662F-45AD-ADBF-29AF5E3428BF}">
      <dgm:prSet/>
      <dgm:spPr/>
      <dgm:t>
        <a:bodyPr/>
        <a:lstStyle/>
        <a:p>
          <a:endParaRPr lang="en-US"/>
        </a:p>
      </dgm:t>
    </dgm:pt>
    <dgm:pt modelId="{E6D26B09-5358-4C46-95E6-035726E21858}">
      <dgm:prSet/>
      <dgm:spPr/>
      <dgm:t>
        <a:bodyPr/>
        <a:lstStyle/>
        <a:p>
          <a:r>
            <a:rPr lang="en-US" b="1"/>
            <a:t>Manufacturer-sponsored wholesaler franchise system</a:t>
          </a:r>
          <a:r>
            <a:rPr lang="en-US"/>
            <a:t>: Coca-Cola licenses bottlers (wholesalers) in various world markets who buy Coca-Cola syrup concentrate and then bottle and sell the finished products to retailers locally. </a:t>
          </a:r>
        </a:p>
      </dgm:t>
    </dgm:pt>
    <dgm:pt modelId="{C7CBDF0F-829C-48A2-B27A-126702173112}" type="parTrans" cxnId="{1BA51374-B6C3-45E9-A2F3-B05628C8A7B6}">
      <dgm:prSet/>
      <dgm:spPr/>
      <dgm:t>
        <a:bodyPr/>
        <a:lstStyle/>
        <a:p>
          <a:endParaRPr lang="en-US"/>
        </a:p>
      </dgm:t>
    </dgm:pt>
    <dgm:pt modelId="{9FE42376-D3F9-45E1-A83B-C337BBD34009}" type="sibTrans" cxnId="{1BA51374-B6C3-45E9-A2F3-B05628C8A7B6}">
      <dgm:prSet/>
      <dgm:spPr/>
      <dgm:t>
        <a:bodyPr/>
        <a:lstStyle/>
        <a:p>
          <a:endParaRPr lang="en-US"/>
        </a:p>
      </dgm:t>
    </dgm:pt>
    <dgm:pt modelId="{2AF35D65-503F-46FB-B400-1F95B7F049D5}">
      <dgm:prSet/>
      <dgm:spPr/>
      <dgm:t>
        <a:bodyPr/>
        <a:lstStyle/>
        <a:p>
          <a:r>
            <a:rPr lang="en-US" b="1"/>
            <a:t>Service-firm-sponsored retailer franchise system</a:t>
          </a:r>
          <a:r>
            <a:rPr lang="en-US"/>
            <a:t>: Burger King and its nearly 12,300 franchisee-operated restaurants around the world. </a:t>
          </a:r>
        </a:p>
      </dgm:t>
    </dgm:pt>
    <dgm:pt modelId="{45F6AF1C-C93F-4161-AA1B-C49E3D9A3756}" type="parTrans" cxnId="{2011B97F-E5B0-4C9E-9101-12E0E8F4C6B1}">
      <dgm:prSet/>
      <dgm:spPr/>
      <dgm:t>
        <a:bodyPr/>
        <a:lstStyle/>
        <a:p>
          <a:endParaRPr lang="en-US"/>
        </a:p>
      </dgm:t>
    </dgm:pt>
    <dgm:pt modelId="{FB7B0BE4-2E58-42E4-A9DA-5FA9E6A85B68}" type="sibTrans" cxnId="{2011B97F-E5B0-4C9E-9101-12E0E8F4C6B1}">
      <dgm:prSet/>
      <dgm:spPr/>
      <dgm:t>
        <a:bodyPr/>
        <a:lstStyle/>
        <a:p>
          <a:endParaRPr lang="en-US"/>
        </a:p>
      </dgm:t>
    </dgm:pt>
    <dgm:pt modelId="{055A74D3-4D36-E547-8C8E-7AAD500DAE35}" type="pres">
      <dgm:prSet presAssocID="{0F5C380F-4F28-443C-899C-EFDB91AE3AEB}" presName="vert0" presStyleCnt="0">
        <dgm:presLayoutVars>
          <dgm:dir/>
          <dgm:animOne val="branch"/>
          <dgm:animLvl val="lvl"/>
        </dgm:presLayoutVars>
      </dgm:prSet>
      <dgm:spPr/>
    </dgm:pt>
    <dgm:pt modelId="{BB4DCDE0-36A0-BD4F-86FB-680F5C37E8FD}" type="pres">
      <dgm:prSet presAssocID="{1741DB6B-F830-45B8-A0AF-493994BACB22}" presName="thickLine" presStyleLbl="alignNode1" presStyleIdx="0" presStyleCnt="4"/>
      <dgm:spPr/>
    </dgm:pt>
    <dgm:pt modelId="{8EC484F2-0717-2B4A-B5CB-79331C4F75D3}" type="pres">
      <dgm:prSet presAssocID="{1741DB6B-F830-45B8-A0AF-493994BACB22}" presName="horz1" presStyleCnt="0"/>
      <dgm:spPr/>
    </dgm:pt>
    <dgm:pt modelId="{06B386EF-3EB1-4C46-B3CF-B24501EAC2B4}" type="pres">
      <dgm:prSet presAssocID="{1741DB6B-F830-45B8-A0AF-493994BACB22}" presName="tx1" presStyleLbl="revTx" presStyleIdx="0" presStyleCnt="4"/>
      <dgm:spPr/>
    </dgm:pt>
    <dgm:pt modelId="{3DCF1E40-62FF-4943-9329-E1D8A737E25A}" type="pres">
      <dgm:prSet presAssocID="{1741DB6B-F830-45B8-A0AF-493994BACB22}" presName="vert1" presStyleCnt="0"/>
      <dgm:spPr/>
    </dgm:pt>
    <dgm:pt modelId="{39ABEA70-FA5A-434C-B4A4-FF6A9DA83311}" type="pres">
      <dgm:prSet presAssocID="{B8334245-F974-4209-94BE-44A4175342BE}" presName="thickLine" presStyleLbl="alignNode1" presStyleIdx="1" presStyleCnt="4"/>
      <dgm:spPr/>
    </dgm:pt>
    <dgm:pt modelId="{4E05720A-A9E8-0749-B92B-778E7A578F42}" type="pres">
      <dgm:prSet presAssocID="{B8334245-F974-4209-94BE-44A4175342BE}" presName="horz1" presStyleCnt="0"/>
      <dgm:spPr/>
    </dgm:pt>
    <dgm:pt modelId="{4FB552F6-5F52-6045-9769-7EB7FEB15D96}" type="pres">
      <dgm:prSet presAssocID="{B8334245-F974-4209-94BE-44A4175342BE}" presName="tx1" presStyleLbl="revTx" presStyleIdx="1" presStyleCnt="4"/>
      <dgm:spPr/>
    </dgm:pt>
    <dgm:pt modelId="{1BFF9CD4-AA93-F443-A3F8-C9F6B3CC8140}" type="pres">
      <dgm:prSet presAssocID="{B8334245-F974-4209-94BE-44A4175342BE}" presName="vert1" presStyleCnt="0"/>
      <dgm:spPr/>
    </dgm:pt>
    <dgm:pt modelId="{B6E9B5DB-902F-AC46-9BFB-86400D5C4D75}" type="pres">
      <dgm:prSet presAssocID="{E6D26B09-5358-4C46-95E6-035726E21858}" presName="thickLine" presStyleLbl="alignNode1" presStyleIdx="2" presStyleCnt="4"/>
      <dgm:spPr/>
    </dgm:pt>
    <dgm:pt modelId="{D0CFA5C8-1695-2F41-B294-E2A4FA2DD397}" type="pres">
      <dgm:prSet presAssocID="{E6D26B09-5358-4C46-95E6-035726E21858}" presName="horz1" presStyleCnt="0"/>
      <dgm:spPr/>
    </dgm:pt>
    <dgm:pt modelId="{075BF31E-5D12-E64E-B474-8F926E8CDE80}" type="pres">
      <dgm:prSet presAssocID="{E6D26B09-5358-4C46-95E6-035726E21858}" presName="tx1" presStyleLbl="revTx" presStyleIdx="2" presStyleCnt="4"/>
      <dgm:spPr/>
    </dgm:pt>
    <dgm:pt modelId="{E0C2574F-4AE3-1A4D-A6AB-EBF83D23CF67}" type="pres">
      <dgm:prSet presAssocID="{E6D26B09-5358-4C46-95E6-035726E21858}" presName="vert1" presStyleCnt="0"/>
      <dgm:spPr/>
    </dgm:pt>
    <dgm:pt modelId="{C9179C1E-1665-2B44-AF55-4A76683D1C60}" type="pres">
      <dgm:prSet presAssocID="{2AF35D65-503F-46FB-B400-1F95B7F049D5}" presName="thickLine" presStyleLbl="alignNode1" presStyleIdx="3" presStyleCnt="4"/>
      <dgm:spPr/>
    </dgm:pt>
    <dgm:pt modelId="{32135D61-9C8D-6845-A9FF-C776AC25AA8A}" type="pres">
      <dgm:prSet presAssocID="{2AF35D65-503F-46FB-B400-1F95B7F049D5}" presName="horz1" presStyleCnt="0"/>
      <dgm:spPr/>
    </dgm:pt>
    <dgm:pt modelId="{851208D5-78B5-904F-97B2-FBD8C547BCEE}" type="pres">
      <dgm:prSet presAssocID="{2AF35D65-503F-46FB-B400-1F95B7F049D5}" presName="tx1" presStyleLbl="revTx" presStyleIdx="3" presStyleCnt="4"/>
      <dgm:spPr/>
    </dgm:pt>
    <dgm:pt modelId="{21EA55A7-6F1F-824A-8FE6-97B5E38E99F3}" type="pres">
      <dgm:prSet presAssocID="{2AF35D65-503F-46FB-B400-1F95B7F049D5}" presName="vert1" presStyleCnt="0"/>
      <dgm:spPr/>
    </dgm:pt>
  </dgm:ptLst>
  <dgm:cxnLst>
    <dgm:cxn modelId="{EC8EFF38-F644-5449-BCE1-C99871B079A8}" type="presOf" srcId="{0F5C380F-4F28-443C-899C-EFDB91AE3AEB}" destId="{055A74D3-4D36-E547-8C8E-7AAD500DAE35}" srcOrd="0" destOrd="0" presId="urn:microsoft.com/office/officeart/2008/layout/LinedList"/>
    <dgm:cxn modelId="{3D50BF3A-640D-AF43-B849-D91478E55429}" type="presOf" srcId="{2AF35D65-503F-46FB-B400-1F95B7F049D5}" destId="{851208D5-78B5-904F-97B2-FBD8C547BCEE}" srcOrd="0" destOrd="0" presId="urn:microsoft.com/office/officeart/2008/layout/LinedList"/>
    <dgm:cxn modelId="{65202E5A-3416-7C42-92DF-E08024080B72}" type="presOf" srcId="{1741DB6B-F830-45B8-A0AF-493994BACB22}" destId="{06B386EF-3EB1-4C46-B3CF-B24501EAC2B4}" srcOrd="0" destOrd="0" presId="urn:microsoft.com/office/officeart/2008/layout/LinedList"/>
    <dgm:cxn modelId="{1BA51374-B6C3-45E9-A2F3-B05628C8A7B6}" srcId="{0F5C380F-4F28-443C-899C-EFDB91AE3AEB}" destId="{E6D26B09-5358-4C46-95E6-035726E21858}" srcOrd="2" destOrd="0" parTransId="{C7CBDF0F-829C-48A2-B27A-126702173112}" sibTransId="{9FE42376-D3F9-45E1-A83B-C337BBD34009}"/>
    <dgm:cxn modelId="{2011B97F-E5B0-4C9E-9101-12E0E8F4C6B1}" srcId="{0F5C380F-4F28-443C-899C-EFDB91AE3AEB}" destId="{2AF35D65-503F-46FB-B400-1F95B7F049D5}" srcOrd="3" destOrd="0" parTransId="{45F6AF1C-C93F-4161-AA1B-C49E3D9A3756}" sibTransId="{FB7B0BE4-2E58-42E4-A9DA-5FA9E6A85B68}"/>
    <dgm:cxn modelId="{B3FB78B6-4D3E-8643-BF87-3FA28FEE0756}" type="presOf" srcId="{E6D26B09-5358-4C46-95E6-035726E21858}" destId="{075BF31E-5D12-E64E-B474-8F926E8CDE80}" srcOrd="0" destOrd="0" presId="urn:microsoft.com/office/officeart/2008/layout/LinedList"/>
    <dgm:cxn modelId="{BCEFB1CE-7EC6-47E7-B1C8-46B6407B6D7D}" srcId="{0F5C380F-4F28-443C-899C-EFDB91AE3AEB}" destId="{1741DB6B-F830-45B8-A0AF-493994BACB22}" srcOrd="0" destOrd="0" parTransId="{957F67F7-A53C-46E1-A472-53E273A95C1F}" sibTransId="{AA79B97C-3FAD-4C0C-A72A-9A157F714CBA}"/>
    <dgm:cxn modelId="{1713BBD2-662F-45AD-ADBF-29AF5E3428BF}" srcId="{0F5C380F-4F28-443C-899C-EFDB91AE3AEB}" destId="{B8334245-F974-4209-94BE-44A4175342BE}" srcOrd="1" destOrd="0" parTransId="{562A4189-DF37-4A19-BE12-D4D9C34B6152}" sibTransId="{AA49AD29-A1C7-48FF-8D12-25E1FFE620EE}"/>
    <dgm:cxn modelId="{06946FED-1672-7D4B-8DE7-C6EA586F36E6}" type="presOf" srcId="{B8334245-F974-4209-94BE-44A4175342BE}" destId="{4FB552F6-5F52-6045-9769-7EB7FEB15D96}" srcOrd="0" destOrd="0" presId="urn:microsoft.com/office/officeart/2008/layout/LinedList"/>
    <dgm:cxn modelId="{6C4D509B-BE74-B34C-90EC-21268269F001}" type="presParOf" srcId="{055A74D3-4D36-E547-8C8E-7AAD500DAE35}" destId="{BB4DCDE0-36A0-BD4F-86FB-680F5C37E8FD}" srcOrd="0" destOrd="0" presId="urn:microsoft.com/office/officeart/2008/layout/LinedList"/>
    <dgm:cxn modelId="{C1202B18-C759-9F44-AAC0-646A5FD8E385}" type="presParOf" srcId="{055A74D3-4D36-E547-8C8E-7AAD500DAE35}" destId="{8EC484F2-0717-2B4A-B5CB-79331C4F75D3}" srcOrd="1" destOrd="0" presId="urn:microsoft.com/office/officeart/2008/layout/LinedList"/>
    <dgm:cxn modelId="{2B9E6D28-39B4-B543-915E-26FFC125E804}" type="presParOf" srcId="{8EC484F2-0717-2B4A-B5CB-79331C4F75D3}" destId="{06B386EF-3EB1-4C46-B3CF-B24501EAC2B4}" srcOrd="0" destOrd="0" presId="urn:microsoft.com/office/officeart/2008/layout/LinedList"/>
    <dgm:cxn modelId="{7576787A-CBD9-5B48-AFF2-225BC68D0FB4}" type="presParOf" srcId="{8EC484F2-0717-2B4A-B5CB-79331C4F75D3}" destId="{3DCF1E40-62FF-4943-9329-E1D8A737E25A}" srcOrd="1" destOrd="0" presId="urn:microsoft.com/office/officeart/2008/layout/LinedList"/>
    <dgm:cxn modelId="{78310DDC-DC14-CC4A-8F5F-58034D4A1420}" type="presParOf" srcId="{055A74D3-4D36-E547-8C8E-7AAD500DAE35}" destId="{39ABEA70-FA5A-434C-B4A4-FF6A9DA83311}" srcOrd="2" destOrd="0" presId="urn:microsoft.com/office/officeart/2008/layout/LinedList"/>
    <dgm:cxn modelId="{4DF46A9D-17DA-4A45-8FF3-F15CD99BC85C}" type="presParOf" srcId="{055A74D3-4D36-E547-8C8E-7AAD500DAE35}" destId="{4E05720A-A9E8-0749-B92B-778E7A578F42}" srcOrd="3" destOrd="0" presId="urn:microsoft.com/office/officeart/2008/layout/LinedList"/>
    <dgm:cxn modelId="{5F4BCCB6-DC06-BD46-A9B6-0633FFA91B36}" type="presParOf" srcId="{4E05720A-A9E8-0749-B92B-778E7A578F42}" destId="{4FB552F6-5F52-6045-9769-7EB7FEB15D96}" srcOrd="0" destOrd="0" presId="urn:microsoft.com/office/officeart/2008/layout/LinedList"/>
    <dgm:cxn modelId="{80312621-3974-8E47-92C1-C41D460BBBA4}" type="presParOf" srcId="{4E05720A-A9E8-0749-B92B-778E7A578F42}" destId="{1BFF9CD4-AA93-F443-A3F8-C9F6B3CC8140}" srcOrd="1" destOrd="0" presId="urn:microsoft.com/office/officeart/2008/layout/LinedList"/>
    <dgm:cxn modelId="{3B98C7C7-1DEB-C648-97AD-B480300D5D05}" type="presParOf" srcId="{055A74D3-4D36-E547-8C8E-7AAD500DAE35}" destId="{B6E9B5DB-902F-AC46-9BFB-86400D5C4D75}" srcOrd="4" destOrd="0" presId="urn:microsoft.com/office/officeart/2008/layout/LinedList"/>
    <dgm:cxn modelId="{BD0C46A5-5AE5-884D-8B64-0801C6952B6B}" type="presParOf" srcId="{055A74D3-4D36-E547-8C8E-7AAD500DAE35}" destId="{D0CFA5C8-1695-2F41-B294-E2A4FA2DD397}" srcOrd="5" destOrd="0" presId="urn:microsoft.com/office/officeart/2008/layout/LinedList"/>
    <dgm:cxn modelId="{C26DF9D4-A99C-0C45-82C9-747A17DF0BA0}" type="presParOf" srcId="{D0CFA5C8-1695-2F41-B294-E2A4FA2DD397}" destId="{075BF31E-5D12-E64E-B474-8F926E8CDE80}" srcOrd="0" destOrd="0" presId="urn:microsoft.com/office/officeart/2008/layout/LinedList"/>
    <dgm:cxn modelId="{4FD17CFE-F1E0-FA42-911C-424929FF7D02}" type="presParOf" srcId="{D0CFA5C8-1695-2F41-B294-E2A4FA2DD397}" destId="{E0C2574F-4AE3-1A4D-A6AB-EBF83D23CF67}" srcOrd="1" destOrd="0" presId="urn:microsoft.com/office/officeart/2008/layout/LinedList"/>
    <dgm:cxn modelId="{115D2940-81B2-6040-AE76-FC890E363157}" type="presParOf" srcId="{055A74D3-4D36-E547-8C8E-7AAD500DAE35}" destId="{C9179C1E-1665-2B44-AF55-4A76683D1C60}" srcOrd="6" destOrd="0" presId="urn:microsoft.com/office/officeart/2008/layout/LinedList"/>
    <dgm:cxn modelId="{C1233D45-997A-1743-88E0-989D1C5AF3F1}" type="presParOf" srcId="{055A74D3-4D36-E547-8C8E-7AAD500DAE35}" destId="{32135D61-9C8D-6845-A9FF-C776AC25AA8A}" srcOrd="7" destOrd="0" presId="urn:microsoft.com/office/officeart/2008/layout/LinedList"/>
    <dgm:cxn modelId="{A430CF92-FBD0-B54E-A073-3F5039B4856B}" type="presParOf" srcId="{32135D61-9C8D-6845-A9FF-C776AC25AA8A}" destId="{851208D5-78B5-904F-97B2-FBD8C547BCEE}" srcOrd="0" destOrd="0" presId="urn:microsoft.com/office/officeart/2008/layout/LinedList"/>
    <dgm:cxn modelId="{FDF3479D-30EA-8E45-9599-C36AE6C4B70B}" type="presParOf" srcId="{32135D61-9C8D-6845-A9FF-C776AC25AA8A}" destId="{21EA55A7-6F1F-824A-8FE6-97B5E38E99F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A9202C-4E95-7949-B7E3-F21462F8A129}">
      <dsp:nvSpPr>
        <dsp:cNvPr id="0" name=""/>
        <dsp:cNvSpPr/>
      </dsp:nvSpPr>
      <dsp:spPr>
        <a:xfrm>
          <a:off x="0" y="2554"/>
          <a:ext cx="5906181"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6FCD15-5594-1442-8422-327FF3B7DE86}">
      <dsp:nvSpPr>
        <dsp:cNvPr id="0" name=""/>
        <dsp:cNvSpPr/>
      </dsp:nvSpPr>
      <dsp:spPr>
        <a:xfrm>
          <a:off x="0" y="2554"/>
          <a:ext cx="5906181" cy="1741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b="1" kern="1200"/>
            <a:t>Intensive distribution</a:t>
          </a:r>
          <a:r>
            <a:rPr lang="en-US" sz="2200" kern="1200"/>
            <a:t>: stocking the product in many as many outlets as possible. For example: matchbox.</a:t>
          </a:r>
        </a:p>
      </dsp:txBody>
      <dsp:txXfrm>
        <a:off x="0" y="2554"/>
        <a:ext cx="5906181" cy="1741869"/>
      </dsp:txXfrm>
    </dsp:sp>
    <dsp:sp modelId="{C6B1CE7C-36D6-234D-93EB-2B51AEE66CFE}">
      <dsp:nvSpPr>
        <dsp:cNvPr id="0" name=""/>
        <dsp:cNvSpPr/>
      </dsp:nvSpPr>
      <dsp:spPr>
        <a:xfrm>
          <a:off x="0" y="1744424"/>
          <a:ext cx="5906181"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76F535-B62D-094A-B162-DECA9922C4B6}">
      <dsp:nvSpPr>
        <dsp:cNvPr id="0" name=""/>
        <dsp:cNvSpPr/>
      </dsp:nvSpPr>
      <dsp:spPr>
        <a:xfrm>
          <a:off x="0" y="1744424"/>
          <a:ext cx="5906181" cy="1741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b="1" kern="1200"/>
            <a:t>Exclusive distribution: </a:t>
          </a:r>
          <a:r>
            <a:rPr lang="en-US" sz="2200" kern="1200"/>
            <a:t>giving a limited number of dealers the exclusive right to distribute the company’s products in their territories. For example: Rolex watch.</a:t>
          </a:r>
        </a:p>
      </dsp:txBody>
      <dsp:txXfrm>
        <a:off x="0" y="1744424"/>
        <a:ext cx="5906181" cy="1741869"/>
      </dsp:txXfrm>
    </dsp:sp>
    <dsp:sp modelId="{F4105829-F45B-CC45-A478-C3DEE3FBF9ED}">
      <dsp:nvSpPr>
        <dsp:cNvPr id="0" name=""/>
        <dsp:cNvSpPr/>
      </dsp:nvSpPr>
      <dsp:spPr>
        <a:xfrm>
          <a:off x="0" y="3486293"/>
          <a:ext cx="5906181" cy="0"/>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237E7F-B8C3-4042-ADCD-24BA91DB039E}">
      <dsp:nvSpPr>
        <dsp:cNvPr id="0" name=""/>
        <dsp:cNvSpPr/>
      </dsp:nvSpPr>
      <dsp:spPr>
        <a:xfrm>
          <a:off x="0" y="3486293"/>
          <a:ext cx="5906181" cy="1741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b="1" kern="1200"/>
            <a:t>Selective distribution</a:t>
          </a:r>
          <a:r>
            <a:rPr lang="en-US" sz="2200" kern="1200"/>
            <a:t>: the use of more than one, but fewer than all, of the intermediaries who are willing to carry the company's products. For example: television.</a:t>
          </a:r>
        </a:p>
      </dsp:txBody>
      <dsp:txXfrm>
        <a:off x="0" y="3486293"/>
        <a:ext cx="5906181" cy="17418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87D5E-769B-4470-9250-9E7078700F8C}">
      <dsp:nvSpPr>
        <dsp:cNvPr id="0" name=""/>
        <dsp:cNvSpPr/>
      </dsp:nvSpPr>
      <dsp:spPr>
        <a:xfrm>
          <a:off x="0" y="457687"/>
          <a:ext cx="5906181" cy="19615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EF6880-9494-4309-89A9-1D16FBFEC561}">
      <dsp:nvSpPr>
        <dsp:cNvPr id="0" name=""/>
        <dsp:cNvSpPr/>
      </dsp:nvSpPr>
      <dsp:spPr>
        <a:xfrm>
          <a:off x="593359" y="899029"/>
          <a:ext cx="1078835" cy="107883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9361FAD-F31C-4F34-94C9-1ED824BF56CA}">
      <dsp:nvSpPr>
        <dsp:cNvPr id="0" name=""/>
        <dsp:cNvSpPr/>
      </dsp:nvSpPr>
      <dsp:spPr>
        <a:xfrm>
          <a:off x="2265554" y="457687"/>
          <a:ext cx="3640626" cy="1961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7594" tIns="207594" rIns="207594" bIns="207594" numCol="1" spcCol="1270" anchor="ctr" anchorCtr="0">
          <a:noAutofit/>
        </a:bodyPr>
        <a:lstStyle/>
        <a:p>
          <a:pPr marL="0" lvl="0" indent="0" algn="l" defTabSz="622300">
            <a:lnSpc>
              <a:spcPct val="100000"/>
            </a:lnSpc>
            <a:spcBef>
              <a:spcPct val="0"/>
            </a:spcBef>
            <a:spcAft>
              <a:spcPct val="35000"/>
            </a:spcAft>
            <a:buNone/>
          </a:pPr>
          <a:r>
            <a:rPr lang="en-US" sz="1400" b="1" kern="1200"/>
            <a:t>Conventional distribution channel</a:t>
          </a:r>
          <a:r>
            <a:rPr lang="en-US" sz="1400" kern="1200"/>
            <a:t>: a channel consisting of one or more independent producers, wholesalers and retailers, each a separate business seeking to maximize its own profits even at the expense of profits for the system as a whole.  </a:t>
          </a:r>
        </a:p>
      </dsp:txBody>
      <dsp:txXfrm>
        <a:off x="2265554" y="457687"/>
        <a:ext cx="3640626" cy="1961519"/>
      </dsp:txXfrm>
    </dsp:sp>
    <dsp:sp modelId="{A0D283A0-2BE5-469C-81AF-31FFD22D89B6}">
      <dsp:nvSpPr>
        <dsp:cNvPr id="0" name=""/>
        <dsp:cNvSpPr/>
      </dsp:nvSpPr>
      <dsp:spPr>
        <a:xfrm>
          <a:off x="0" y="2811510"/>
          <a:ext cx="5906181" cy="19615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5E3237-891F-4EB1-A664-470CF8D9FBAD}">
      <dsp:nvSpPr>
        <dsp:cNvPr id="0" name=""/>
        <dsp:cNvSpPr/>
      </dsp:nvSpPr>
      <dsp:spPr>
        <a:xfrm>
          <a:off x="593359" y="3252852"/>
          <a:ext cx="1078835" cy="107883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7E6365A-4C4C-4227-A38D-2EC925FC938D}">
      <dsp:nvSpPr>
        <dsp:cNvPr id="0" name=""/>
        <dsp:cNvSpPr/>
      </dsp:nvSpPr>
      <dsp:spPr>
        <a:xfrm>
          <a:off x="2265554" y="2811510"/>
          <a:ext cx="3640626" cy="1961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7594" tIns="207594" rIns="207594" bIns="207594" numCol="1" spcCol="1270" anchor="ctr" anchorCtr="0">
          <a:noAutofit/>
        </a:bodyPr>
        <a:lstStyle/>
        <a:p>
          <a:pPr marL="0" lvl="0" indent="0" algn="l" defTabSz="622300">
            <a:lnSpc>
              <a:spcPct val="100000"/>
            </a:lnSpc>
            <a:spcBef>
              <a:spcPct val="0"/>
            </a:spcBef>
            <a:spcAft>
              <a:spcPct val="35000"/>
            </a:spcAft>
            <a:buNone/>
          </a:pPr>
          <a:r>
            <a:rPr lang="en-US" sz="1400" b="1" kern="1200"/>
            <a:t>Vertical marketing system (VMS</a:t>
          </a:r>
          <a:r>
            <a:rPr lang="en-US" sz="1400" kern="1200"/>
            <a:t>): a distribution channel structure in which producers, wholesalers, and retailers act as a unified system. One channel member owns the others, has contracts with them or has so much power that they all cooperate </a:t>
          </a:r>
        </a:p>
      </dsp:txBody>
      <dsp:txXfrm>
        <a:off x="2265554" y="2811510"/>
        <a:ext cx="3640626" cy="19615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DA0F38-CE5B-FD41-9649-35AF9A880C2F}">
      <dsp:nvSpPr>
        <dsp:cNvPr id="0" name=""/>
        <dsp:cNvSpPr/>
      </dsp:nvSpPr>
      <dsp:spPr>
        <a:xfrm>
          <a:off x="0" y="638"/>
          <a:ext cx="5906181"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537B65-476B-BC46-B95F-997AEB6F58D0}">
      <dsp:nvSpPr>
        <dsp:cNvPr id="0" name=""/>
        <dsp:cNvSpPr/>
      </dsp:nvSpPr>
      <dsp:spPr>
        <a:xfrm>
          <a:off x="0" y="638"/>
          <a:ext cx="5906181" cy="1045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1</a:t>
          </a:r>
          <a:r>
            <a:rPr lang="en-US" sz="1600" b="1" kern="1200"/>
            <a:t>. Corporate VMS</a:t>
          </a:r>
          <a:r>
            <a:rPr lang="en-US" sz="1600" kern="1200"/>
            <a:t>: a VMS that combines successive stages of production and distribution under single ownership- channel leadership is established through common ownership. </a:t>
          </a:r>
        </a:p>
      </dsp:txBody>
      <dsp:txXfrm>
        <a:off x="0" y="638"/>
        <a:ext cx="5906181" cy="1045888"/>
      </dsp:txXfrm>
    </dsp:sp>
    <dsp:sp modelId="{06A3A29C-3039-2F42-A84F-485072363AEE}">
      <dsp:nvSpPr>
        <dsp:cNvPr id="0" name=""/>
        <dsp:cNvSpPr/>
      </dsp:nvSpPr>
      <dsp:spPr>
        <a:xfrm>
          <a:off x="0" y="1046526"/>
          <a:ext cx="5906181"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94672C-6A65-1846-BEC3-A0B2BEC09537}">
      <dsp:nvSpPr>
        <dsp:cNvPr id="0" name=""/>
        <dsp:cNvSpPr/>
      </dsp:nvSpPr>
      <dsp:spPr>
        <a:xfrm>
          <a:off x="0" y="1046526"/>
          <a:ext cx="5906181" cy="1045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For example, Apple is responsible for doing everything related with their products. They need not have to depend on any of the other people for the purpose of production or even selling of the products.</a:t>
          </a:r>
        </a:p>
      </dsp:txBody>
      <dsp:txXfrm>
        <a:off x="0" y="1046526"/>
        <a:ext cx="5906181" cy="1045888"/>
      </dsp:txXfrm>
    </dsp:sp>
    <dsp:sp modelId="{B1648A54-00A9-184B-B78C-7B0FED958E40}">
      <dsp:nvSpPr>
        <dsp:cNvPr id="0" name=""/>
        <dsp:cNvSpPr/>
      </dsp:nvSpPr>
      <dsp:spPr>
        <a:xfrm>
          <a:off x="0" y="2092414"/>
          <a:ext cx="5906181"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D754E2-4E99-CC41-A871-C1E87C029F62}">
      <dsp:nvSpPr>
        <dsp:cNvPr id="0" name=""/>
        <dsp:cNvSpPr/>
      </dsp:nvSpPr>
      <dsp:spPr>
        <a:xfrm>
          <a:off x="0" y="2092414"/>
          <a:ext cx="5906181" cy="1045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2. </a:t>
          </a:r>
          <a:r>
            <a:rPr lang="en-US" sz="1600" b="1" kern="1200"/>
            <a:t>Contractual VMS</a:t>
          </a:r>
          <a:r>
            <a:rPr lang="en-US" sz="1600" kern="1200"/>
            <a:t>: a VMS in which independent firms at different levels of production and distribution join together through contracts. </a:t>
          </a:r>
        </a:p>
      </dsp:txBody>
      <dsp:txXfrm>
        <a:off x="0" y="2092414"/>
        <a:ext cx="5906181" cy="1045888"/>
      </dsp:txXfrm>
    </dsp:sp>
    <dsp:sp modelId="{B816C8C1-A698-E940-B653-80306BCFAE1C}">
      <dsp:nvSpPr>
        <dsp:cNvPr id="0" name=""/>
        <dsp:cNvSpPr/>
      </dsp:nvSpPr>
      <dsp:spPr>
        <a:xfrm>
          <a:off x="0" y="3138303"/>
          <a:ext cx="5906181"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7E1085-3504-4A47-90DF-D91B5CCB9BD8}">
      <dsp:nvSpPr>
        <dsp:cNvPr id="0" name=""/>
        <dsp:cNvSpPr/>
      </dsp:nvSpPr>
      <dsp:spPr>
        <a:xfrm>
          <a:off x="0" y="3138303"/>
          <a:ext cx="5906181" cy="1045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A common form of contractual VMS is franchising</a:t>
          </a:r>
        </a:p>
      </dsp:txBody>
      <dsp:txXfrm>
        <a:off x="0" y="3138303"/>
        <a:ext cx="5906181" cy="1045888"/>
      </dsp:txXfrm>
    </dsp:sp>
    <dsp:sp modelId="{4F2B3EB3-7C1D-BA4A-90E7-9C79299C1274}">
      <dsp:nvSpPr>
        <dsp:cNvPr id="0" name=""/>
        <dsp:cNvSpPr/>
      </dsp:nvSpPr>
      <dsp:spPr>
        <a:xfrm>
          <a:off x="0" y="4184191"/>
          <a:ext cx="5906181"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0E5970-B5D5-214A-A8FE-4AD55424460D}">
      <dsp:nvSpPr>
        <dsp:cNvPr id="0" name=""/>
        <dsp:cNvSpPr/>
      </dsp:nvSpPr>
      <dsp:spPr>
        <a:xfrm>
          <a:off x="0" y="4184191"/>
          <a:ext cx="5906181" cy="10458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3. </a:t>
          </a:r>
          <a:r>
            <a:rPr lang="en-US" sz="1600" b="1" kern="1200"/>
            <a:t>Administered VMS</a:t>
          </a:r>
          <a:r>
            <a:rPr lang="en-US" sz="1600" kern="1200"/>
            <a:t>: a VMS that coordinates successive stages of production and distribution  through the size and power of one of the parties.</a:t>
          </a:r>
        </a:p>
      </dsp:txBody>
      <dsp:txXfrm>
        <a:off x="0" y="4184191"/>
        <a:ext cx="5906181" cy="10458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4DCDE0-36A0-BD4F-86FB-680F5C37E8FD}">
      <dsp:nvSpPr>
        <dsp:cNvPr id="0" name=""/>
        <dsp:cNvSpPr/>
      </dsp:nvSpPr>
      <dsp:spPr>
        <a:xfrm>
          <a:off x="0" y="0"/>
          <a:ext cx="5906181"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B386EF-3EB1-4C46-B3CF-B24501EAC2B4}">
      <dsp:nvSpPr>
        <dsp:cNvPr id="0" name=""/>
        <dsp:cNvSpPr/>
      </dsp:nvSpPr>
      <dsp:spPr>
        <a:xfrm>
          <a:off x="0" y="0"/>
          <a:ext cx="5906181" cy="130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There are 3 types of franchises:</a:t>
          </a:r>
        </a:p>
      </dsp:txBody>
      <dsp:txXfrm>
        <a:off x="0" y="0"/>
        <a:ext cx="5906181" cy="1307679"/>
      </dsp:txXfrm>
    </dsp:sp>
    <dsp:sp modelId="{39ABEA70-FA5A-434C-B4A4-FF6A9DA83311}">
      <dsp:nvSpPr>
        <dsp:cNvPr id="0" name=""/>
        <dsp:cNvSpPr/>
      </dsp:nvSpPr>
      <dsp:spPr>
        <a:xfrm>
          <a:off x="0" y="1307679"/>
          <a:ext cx="5906181" cy="0"/>
        </a:xfrm>
        <a:prstGeom prst="line">
          <a:avLst/>
        </a:prstGeom>
        <a:solidFill>
          <a:schemeClr val="accent5">
            <a:hueOff val="785595"/>
            <a:satOff val="-3757"/>
            <a:lumOff val="4118"/>
            <a:alphaOff val="0"/>
          </a:schemeClr>
        </a:solidFill>
        <a:ln w="12700" cap="flat" cmpd="sng" algn="ctr">
          <a:solidFill>
            <a:schemeClr val="accent5">
              <a:hueOff val="785595"/>
              <a:satOff val="-3757"/>
              <a:lumOff val="41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B552F6-5F52-6045-9769-7EB7FEB15D96}">
      <dsp:nvSpPr>
        <dsp:cNvPr id="0" name=""/>
        <dsp:cNvSpPr/>
      </dsp:nvSpPr>
      <dsp:spPr>
        <a:xfrm>
          <a:off x="0" y="1307679"/>
          <a:ext cx="5906181" cy="130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a:t>Manufacturer-sponsored retailer franchise system</a:t>
          </a:r>
          <a:r>
            <a:rPr lang="en-US" sz="1600" kern="1200"/>
            <a:t>: Ford and its network of independent franchised dealers.</a:t>
          </a:r>
        </a:p>
      </dsp:txBody>
      <dsp:txXfrm>
        <a:off x="0" y="1307679"/>
        <a:ext cx="5906181" cy="1307679"/>
      </dsp:txXfrm>
    </dsp:sp>
    <dsp:sp modelId="{B6E9B5DB-902F-AC46-9BFB-86400D5C4D75}">
      <dsp:nvSpPr>
        <dsp:cNvPr id="0" name=""/>
        <dsp:cNvSpPr/>
      </dsp:nvSpPr>
      <dsp:spPr>
        <a:xfrm>
          <a:off x="0" y="2615358"/>
          <a:ext cx="5906181" cy="0"/>
        </a:xfrm>
        <a:prstGeom prst="line">
          <a:avLst/>
        </a:prstGeom>
        <a:solidFill>
          <a:schemeClr val="accent5">
            <a:hueOff val="1571189"/>
            <a:satOff val="-7513"/>
            <a:lumOff val="8235"/>
            <a:alphaOff val="0"/>
          </a:schemeClr>
        </a:solidFill>
        <a:ln w="12700" cap="flat" cmpd="sng" algn="ctr">
          <a:solidFill>
            <a:schemeClr val="accent5">
              <a:hueOff val="1571189"/>
              <a:satOff val="-7513"/>
              <a:lumOff val="8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5BF31E-5D12-E64E-B474-8F926E8CDE80}">
      <dsp:nvSpPr>
        <dsp:cNvPr id="0" name=""/>
        <dsp:cNvSpPr/>
      </dsp:nvSpPr>
      <dsp:spPr>
        <a:xfrm>
          <a:off x="0" y="2615359"/>
          <a:ext cx="5906181" cy="130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a:t>Manufacturer-sponsored wholesaler franchise system</a:t>
          </a:r>
          <a:r>
            <a:rPr lang="en-US" sz="1600" kern="1200"/>
            <a:t>: Coca-Cola licenses bottlers (wholesalers) in various world markets who buy Coca-Cola syrup concentrate and then bottle and sell the finished products to retailers locally. </a:t>
          </a:r>
        </a:p>
      </dsp:txBody>
      <dsp:txXfrm>
        <a:off x="0" y="2615359"/>
        <a:ext cx="5906181" cy="1307679"/>
      </dsp:txXfrm>
    </dsp:sp>
    <dsp:sp modelId="{C9179C1E-1665-2B44-AF55-4A76683D1C60}">
      <dsp:nvSpPr>
        <dsp:cNvPr id="0" name=""/>
        <dsp:cNvSpPr/>
      </dsp:nvSpPr>
      <dsp:spPr>
        <a:xfrm>
          <a:off x="0" y="3923038"/>
          <a:ext cx="5906181" cy="0"/>
        </a:xfrm>
        <a:prstGeom prst="line">
          <a:avLst/>
        </a:prstGeom>
        <a:solidFill>
          <a:schemeClr val="accent5">
            <a:hueOff val="2356783"/>
            <a:satOff val="-11270"/>
            <a:lumOff val="12353"/>
            <a:alphaOff val="0"/>
          </a:schemeClr>
        </a:solidFill>
        <a:ln w="12700" cap="flat" cmpd="sng" algn="ctr">
          <a:solidFill>
            <a:schemeClr val="accent5">
              <a:hueOff val="2356783"/>
              <a:satOff val="-11270"/>
              <a:lumOff val="123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1208D5-78B5-904F-97B2-FBD8C547BCEE}">
      <dsp:nvSpPr>
        <dsp:cNvPr id="0" name=""/>
        <dsp:cNvSpPr/>
      </dsp:nvSpPr>
      <dsp:spPr>
        <a:xfrm>
          <a:off x="0" y="3923038"/>
          <a:ext cx="5906181" cy="1307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b="1" kern="1200"/>
            <a:t>Service-firm-sponsored retailer franchise system</a:t>
          </a:r>
          <a:r>
            <a:rPr lang="en-US" sz="1600" kern="1200"/>
            <a:t>: Burger King and its nearly 12,300 franchisee-operated restaurants around the world. </a:t>
          </a:r>
        </a:p>
      </dsp:txBody>
      <dsp:txXfrm>
        <a:off x="0" y="3923038"/>
        <a:ext cx="5906181" cy="130767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F09F43-1B01-4684-91BF-9ECCE0E7CA6C}" type="datetimeFigureOut">
              <a:rPr lang="en-SG" smtClean="0"/>
              <a:t>12/4/24</a:t>
            </a:fld>
            <a:endParaRPr lang="en-S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64D8FA-82B0-4A31-9240-8346AF919817}" type="slidenum">
              <a:rPr lang="en-SG" smtClean="0"/>
              <a:t>‹#›</a:t>
            </a:fld>
            <a:endParaRPr lang="en-SG"/>
          </a:p>
        </p:txBody>
      </p:sp>
    </p:spTree>
    <p:extLst>
      <p:ext uri="{BB962C8B-B14F-4D97-AF65-F5344CB8AC3E}">
        <p14:creationId xmlns:p14="http://schemas.microsoft.com/office/powerpoint/2010/main" val="3619871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04DB67F-0861-48E7-9107-E6A8FAEDC721}" type="slidenum">
              <a:rPr lang="en-US" altLang="en-US"/>
              <a:pPr/>
              <a:t>3</a:t>
            </a:fld>
            <a:endParaRPr lang="en-US" altLang="en-US"/>
          </a:p>
        </p:txBody>
      </p:sp>
    </p:spTree>
    <p:extLst>
      <p:ext uri="{BB962C8B-B14F-4D97-AF65-F5344CB8AC3E}">
        <p14:creationId xmlns:p14="http://schemas.microsoft.com/office/powerpoint/2010/main" val="229833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t>Note to Instructor</a:t>
            </a:r>
          </a:p>
          <a:p>
            <a:pPr eaLnBrk="1" hangingPunct="1">
              <a:spcBef>
                <a:spcPct val="0"/>
              </a:spcBef>
            </a:pPr>
            <a:r>
              <a:rPr lang="en-US" altLang="en-US"/>
              <a:t>Prompt students to point out the advantages and challenges of multichannel systems:</a:t>
            </a:r>
          </a:p>
          <a:p>
            <a:pPr eaLnBrk="1" hangingPunct="1">
              <a:lnSpc>
                <a:spcPct val="80000"/>
              </a:lnSpc>
              <a:spcBef>
                <a:spcPct val="0"/>
              </a:spcBef>
            </a:pPr>
            <a:r>
              <a:rPr lang="en-US" altLang="en-US"/>
              <a:t>Advantages</a:t>
            </a:r>
          </a:p>
          <a:p>
            <a:pPr marL="912813" lvl="1" indent="-455613" eaLnBrk="1" hangingPunct="1">
              <a:lnSpc>
                <a:spcPct val="80000"/>
              </a:lnSpc>
              <a:spcBef>
                <a:spcPct val="0"/>
              </a:spcBef>
            </a:pPr>
            <a:r>
              <a:rPr lang="en-US" altLang="en-US"/>
              <a:t>Increased sales and market coverage</a:t>
            </a:r>
          </a:p>
          <a:p>
            <a:pPr marL="912813" lvl="1" indent="-455613" eaLnBrk="1" hangingPunct="1">
              <a:lnSpc>
                <a:spcPct val="80000"/>
              </a:lnSpc>
              <a:spcBef>
                <a:spcPct val="0"/>
              </a:spcBef>
            </a:pPr>
            <a:r>
              <a:rPr lang="en-US" altLang="en-US"/>
              <a:t>New opportunities to tailor products and services to specific needs of diverse customer segments</a:t>
            </a:r>
          </a:p>
          <a:p>
            <a:pPr eaLnBrk="1" hangingPunct="1">
              <a:lnSpc>
                <a:spcPct val="80000"/>
              </a:lnSpc>
              <a:spcBef>
                <a:spcPct val="0"/>
              </a:spcBef>
            </a:pPr>
            <a:r>
              <a:rPr lang="en-US" altLang="en-US"/>
              <a:t>Challenges</a:t>
            </a:r>
          </a:p>
          <a:p>
            <a:pPr marL="912813" lvl="1" indent="-455613" eaLnBrk="1" hangingPunct="1">
              <a:lnSpc>
                <a:spcPct val="80000"/>
              </a:lnSpc>
              <a:spcBef>
                <a:spcPct val="0"/>
              </a:spcBef>
            </a:pPr>
            <a:r>
              <a:rPr lang="en-US" altLang="en-US"/>
              <a:t>Hard to control</a:t>
            </a:r>
          </a:p>
          <a:p>
            <a:pPr marL="912813" lvl="1" indent="-455613" eaLnBrk="1" hangingPunct="1">
              <a:lnSpc>
                <a:spcPct val="80000"/>
              </a:lnSpc>
              <a:spcBef>
                <a:spcPct val="0"/>
              </a:spcBef>
            </a:pPr>
            <a:r>
              <a:rPr lang="en-US" altLang="en-US"/>
              <a:t>Create channel conflict</a:t>
            </a:r>
          </a:p>
          <a:p>
            <a:pPr eaLnBrk="1" hangingPunct="1">
              <a:spcBef>
                <a:spcPct val="0"/>
              </a:spcBef>
            </a:pPr>
            <a:endParaRPr lang="en-US" altLang="en-US"/>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DF2634B-BFC9-4012-AF99-D5D6AE345799}" type="slidenum">
              <a:rPr lang="en-US" altLang="en-US"/>
              <a:pPr/>
              <a:t>13</a:t>
            </a:fld>
            <a:endParaRPr lang="en-US" altLang="en-US"/>
          </a:p>
        </p:txBody>
      </p:sp>
    </p:spTree>
    <p:extLst>
      <p:ext uri="{BB962C8B-B14F-4D97-AF65-F5344CB8AC3E}">
        <p14:creationId xmlns:p14="http://schemas.microsoft.com/office/powerpoint/2010/main" val="39828222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GB"/>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64A10A15-3BD6-472D-9438-02153F3891CF}" type="datetimeFigureOut">
              <a:rPr lang="en-US" smtClean="0"/>
              <a:t>4/12/24</a:t>
            </a:fld>
            <a:endParaRPr 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D37B0A0D-AA53-4BCF-B5D8-C85C7707B4B1}" type="slidenum">
              <a:rPr lang="en-US" smtClean="0"/>
              <a:t>‹#›</a:t>
            </a:fld>
            <a:endParaRPr lang="en-US"/>
          </a:p>
        </p:txBody>
      </p:sp>
    </p:spTree>
    <p:extLst>
      <p:ext uri="{BB962C8B-B14F-4D97-AF65-F5344CB8AC3E}">
        <p14:creationId xmlns:p14="http://schemas.microsoft.com/office/powerpoint/2010/main" val="162616944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4A10A15-3BD6-472D-9438-02153F3891CF}" type="datetimeFigureOut">
              <a:rPr lang="en-US" smtClean="0"/>
              <a:t>4/12/24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3984238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4A10A15-3BD6-472D-9438-02153F3891CF}" type="datetimeFigureOut">
              <a:rPr lang="en-US" smtClean="0"/>
              <a:t>4/12/24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2894021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9685" y="228600"/>
            <a:ext cx="10797915" cy="1143000"/>
          </a:xfrm>
        </p:spPr>
        <p:txBody>
          <a:bodyPr>
            <a:normAutofit/>
          </a:bodyPr>
          <a:lstStyle>
            <a:lvl1pPr>
              <a:lnSpc>
                <a:spcPts val="3600"/>
              </a:lnSpc>
              <a:defRPr sz="2800" b="1"/>
            </a:lvl1pPr>
          </a:lstStyle>
          <a:p>
            <a:r>
              <a:rPr lang="en-US" dirty="0"/>
              <a:t>Click to edit Master title style</a:t>
            </a:r>
          </a:p>
        </p:txBody>
      </p:sp>
      <p:sp>
        <p:nvSpPr>
          <p:cNvPr id="3" name="Content Placeholder 2"/>
          <p:cNvSpPr>
            <a:spLocks noGrp="1"/>
          </p:cNvSpPr>
          <p:nvPr>
            <p:ph idx="1"/>
          </p:nvPr>
        </p:nvSpPr>
        <p:spPr>
          <a:xfrm>
            <a:off x="486833" y="2548328"/>
            <a:ext cx="10972800" cy="3523860"/>
          </a:xfrm>
        </p:spPr>
        <p:txBody>
          <a:bodyPr>
            <a:normAutofit/>
          </a:bodyPr>
          <a:lstStyle>
            <a:lvl1pPr>
              <a:defRPr sz="2400" b="0"/>
            </a:lvl1pPr>
            <a:lvl2pPr>
              <a:defRPr sz="2400" b="0">
                <a:cs typeface="Verdana" pitchFamily="34" charset="0"/>
              </a:defRPr>
            </a:lvl2pPr>
            <a:lvl3pPr>
              <a:defRPr sz="1800" b="0">
                <a:cs typeface="Verdana" pitchFamily="34" charset="0"/>
              </a:defRPr>
            </a:lvl3pPr>
            <a:lvl4pPr>
              <a:defRPr sz="1400" b="0">
                <a:cs typeface="Verdana" pitchFamily="34" charset="0"/>
              </a:defRPr>
            </a:lvl4pPr>
            <a:lvl5pPr>
              <a:defRPr sz="1400" b="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p:cNvSpPr>
            <a:spLocks noGrp="1"/>
          </p:cNvSpPr>
          <p:nvPr>
            <p:ph type="body" sz="quarter" idx="13"/>
          </p:nvPr>
        </p:nvSpPr>
        <p:spPr>
          <a:xfrm>
            <a:off x="519659" y="1582712"/>
            <a:ext cx="10269928" cy="381000"/>
          </a:xfrm>
        </p:spPr>
        <p:txBody>
          <a:bodyPr>
            <a:noAutofit/>
          </a:bodyPr>
          <a:lstStyle>
            <a:lvl1pPr algn="l">
              <a:buNone/>
              <a:defRPr sz="2800" b="1" i="0">
                <a:solidFill>
                  <a:srgbClr val="205F9F"/>
                </a:solidFill>
              </a:defRPr>
            </a:lvl1pPr>
          </a:lstStyle>
          <a:p>
            <a:pPr lvl="0"/>
            <a:r>
              <a:rPr lang="en-US" dirty="0"/>
              <a:t>Click to edit Master text styles</a:t>
            </a:r>
          </a:p>
        </p:txBody>
      </p:sp>
    </p:spTree>
    <p:extLst>
      <p:ext uri="{BB962C8B-B14F-4D97-AF65-F5344CB8AC3E}">
        <p14:creationId xmlns:p14="http://schemas.microsoft.com/office/powerpoint/2010/main" val="2183122892"/>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6833" y="348989"/>
            <a:ext cx="10972800" cy="500062"/>
          </a:xfrm>
        </p:spPr>
        <p:txBody>
          <a:bodyPr/>
          <a:lstStyle>
            <a:lvl1pPr>
              <a:defRPr b="1"/>
            </a:lvl1pPr>
          </a:lstStyle>
          <a:p>
            <a:r>
              <a:rPr lang="en-US" dirty="0"/>
              <a:t>Click to edit Master title style</a:t>
            </a:r>
          </a:p>
        </p:txBody>
      </p:sp>
      <p:sp>
        <p:nvSpPr>
          <p:cNvPr id="7" name="Text Placeholder 7"/>
          <p:cNvSpPr>
            <a:spLocks noGrp="1"/>
          </p:cNvSpPr>
          <p:nvPr>
            <p:ph type="body" sz="quarter" idx="13"/>
          </p:nvPr>
        </p:nvSpPr>
        <p:spPr>
          <a:xfrm>
            <a:off x="478421" y="1600200"/>
            <a:ext cx="10291180" cy="381000"/>
          </a:xfrm>
        </p:spPr>
        <p:txBody>
          <a:bodyPr>
            <a:noAutofit/>
          </a:bodyPr>
          <a:lstStyle>
            <a:lvl1pPr algn="l">
              <a:buNone/>
              <a:defRPr sz="3600" b="1" i="0">
                <a:solidFill>
                  <a:srgbClr val="205F9F"/>
                </a:solidFill>
              </a:defRPr>
            </a:lvl1pPr>
          </a:lstStyle>
          <a:p>
            <a:pPr lvl="0"/>
            <a:r>
              <a:rPr lang="en-US" dirty="0"/>
              <a:t>Click to edit Master text styles</a:t>
            </a:r>
          </a:p>
        </p:txBody>
      </p:sp>
      <p:sp>
        <p:nvSpPr>
          <p:cNvPr id="4" name="Date Placeholder 2"/>
          <p:cNvSpPr>
            <a:spLocks noGrp="1"/>
          </p:cNvSpPr>
          <p:nvPr>
            <p:ph type="dt" sz="half" idx="14"/>
          </p:nvPr>
        </p:nvSpPr>
        <p:spPr>
          <a:xfrm>
            <a:off x="914400" y="6248400"/>
            <a:ext cx="2540000" cy="457200"/>
          </a:xfrm>
        </p:spPr>
        <p:txBody>
          <a:bodyPr wrap="square" lIns="91440" tIns="45720" rIns="91440" bIns="45720" numCol="1" anchor="t" anchorCtr="0" compatLnSpc="1">
            <a:prstTxWarp prst="textNoShape">
              <a:avLst/>
            </a:prstTxWarp>
          </a:bodyPr>
          <a:lstStyle>
            <a:lvl1pPr>
              <a:defRPr b="0">
                <a:cs typeface="Verdana" pitchFamily="34" charset="0"/>
              </a:defRPr>
            </a:lvl1pPr>
          </a:lstStyle>
          <a:p>
            <a:pPr>
              <a:defRPr/>
            </a:pPr>
            <a:endParaRPr lang="en-US"/>
          </a:p>
        </p:txBody>
      </p:sp>
      <p:sp>
        <p:nvSpPr>
          <p:cNvPr id="5" name="Footer Placeholder 3"/>
          <p:cNvSpPr>
            <a:spLocks noGrp="1"/>
          </p:cNvSpPr>
          <p:nvPr>
            <p:ph type="ftr" sz="quarter" idx="15"/>
          </p:nvPr>
        </p:nvSpPr>
        <p:spPr>
          <a:xfrm>
            <a:off x="4165600" y="6248400"/>
            <a:ext cx="3860800" cy="457200"/>
          </a:xfrm>
        </p:spPr>
        <p:txBody>
          <a:bodyPr lIns="91440" tIns="45720" rIns="91440" bIns="45720"/>
          <a:lstStyle>
            <a:lvl1pPr>
              <a:defRPr/>
            </a:lvl1pPr>
          </a:lstStyle>
          <a:p>
            <a:pPr>
              <a:defRPr/>
            </a:pPr>
            <a:endParaRPr lang="en-US"/>
          </a:p>
        </p:txBody>
      </p:sp>
    </p:spTree>
    <p:extLst>
      <p:ext uri="{BB962C8B-B14F-4D97-AF65-F5344CB8AC3E}">
        <p14:creationId xmlns:p14="http://schemas.microsoft.com/office/powerpoint/2010/main" val="629855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4A10A15-3BD6-472D-9438-02153F3891CF}" type="datetimeFigureOut">
              <a:rPr lang="en-US" smtClean="0"/>
              <a:t>4/12/24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1299592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GB"/>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64A10A15-3BD6-472D-9438-02153F3891CF}" type="datetimeFigureOut">
              <a:rPr lang="en-US" smtClean="0"/>
              <a:t>4/12/24</a:t>
            </a:fld>
            <a:endParaRPr 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a:p>
        </p:txBody>
      </p:sp>
      <p:sp>
        <p:nvSpPr>
          <p:cNvPr id="6" name="Slide Number Placeholder 5"/>
          <p:cNvSpPr>
            <a:spLocks noGrp="1"/>
          </p:cNvSpPr>
          <p:nvPr>
            <p:ph type="sldNum" sz="quarter" idx="12"/>
          </p:nvPr>
        </p:nvSpPr>
        <p:spPr>
          <a:xfrm>
            <a:off x="8604504" y="5211060"/>
            <a:ext cx="2112264" cy="228600"/>
          </a:xfrm>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169619160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4A10A15-3BD6-472D-9438-02153F3891CF}" type="datetimeFigureOut">
              <a:rPr lang="en-US" smtClean="0"/>
              <a:t>4/12/24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1873711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4A10A15-3BD6-472D-9438-02153F3891CF}" type="datetimeFigureOut">
              <a:rPr lang="en-US" smtClean="0"/>
              <a:t>4/12/24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3069527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4A10A15-3BD6-472D-9438-02153F3891CF}" type="datetimeFigureOut">
              <a:rPr lang="en-US" smtClean="0"/>
              <a:t>4/12/24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3969825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A10A15-3BD6-472D-9438-02153F3891CF}" type="datetimeFigureOut">
              <a:rPr lang="en-US" smtClean="0"/>
              <a:t>4/12/24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1141434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GB"/>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Date Placeholder 7"/>
          <p:cNvSpPr>
            <a:spLocks noGrp="1"/>
          </p:cNvSpPr>
          <p:nvPr>
            <p:ph type="dt" sz="half" idx="10"/>
          </p:nvPr>
        </p:nvSpPr>
        <p:spPr/>
        <p:txBody>
          <a:bodyPr/>
          <a:lstStyle/>
          <a:p>
            <a:fld id="{64A10A15-3BD6-472D-9438-02153F3891CF}" type="datetimeFigureOut">
              <a:rPr lang="en-US" smtClean="0"/>
              <a:t>4/12/24</a:t>
            </a:fld>
            <a:endParaRPr lang="en-US"/>
          </a:p>
        </p:txBody>
      </p:sp>
      <p:sp>
        <p:nvSpPr>
          <p:cNvPr id="9" name="Footer Placeholder 8"/>
          <p:cNvSpPr>
            <a:spLocks noGrp="1"/>
          </p:cNvSpPr>
          <p:nvPr>
            <p:ph type="ftr" sz="quarter" idx="11"/>
          </p:nvPr>
        </p:nvSpPr>
        <p:spPr/>
        <p:txBody>
          <a:bodyPr/>
          <a:lstStyle>
            <a:lvl1pPr algn="r">
              <a:defRPr/>
            </a:lvl1pPr>
          </a:lstStyle>
          <a:p>
            <a:endParaRPr 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D37B0A0D-AA53-4BCF-B5D8-C85C7707B4B1}" type="slidenum">
              <a:rPr lang="en-US" smtClean="0"/>
              <a:t>‹#›</a:t>
            </a:fld>
            <a:endParaRPr 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09999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64A10A15-3BD6-472D-9438-02153F3891CF}" type="datetimeFigureOut">
              <a:rPr lang="en-US" smtClean="0"/>
              <a:t>4/12/24</a:t>
            </a:fld>
            <a:endParaRPr 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D37B0A0D-AA53-4BCF-B5D8-C85C7707B4B1}" type="slidenum">
              <a:rPr lang="en-US" smtClean="0"/>
              <a:t>‹#›</a:t>
            </a:fld>
            <a:endParaRPr 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68623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64A10A15-3BD6-472D-9438-02153F3891CF}" type="datetimeFigureOut">
              <a:rPr lang="en-US" smtClean="0"/>
              <a:t>4/12/24</a:t>
            </a:fld>
            <a:endParaRPr 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D37B0A0D-AA53-4BCF-B5D8-C85C7707B4B1}" type="slidenum">
              <a:rPr lang="en-US" smtClean="0"/>
              <a:t>‹#›</a:t>
            </a:fld>
            <a:endParaRPr lang="en-US"/>
          </a:p>
        </p:txBody>
      </p:sp>
    </p:spTree>
    <p:extLst>
      <p:ext uri="{BB962C8B-B14F-4D97-AF65-F5344CB8AC3E}">
        <p14:creationId xmlns:p14="http://schemas.microsoft.com/office/powerpoint/2010/main" val="3248447085"/>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 id="2147484045" r:id="rId13"/>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hade val="92000"/>
                <a:satMod val="160000"/>
              </a:schemeClr>
            </a:gs>
            <a:gs pos="77000">
              <a:schemeClr val="bg2">
                <a:tint val="100000"/>
                <a:shade val="73000"/>
                <a:satMod val="155000"/>
              </a:schemeClr>
            </a:gs>
            <a:gs pos="100000">
              <a:schemeClr val="bg2">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FE051AA-0631-4833-B52C-BE76B9D3AA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7200"/>
            <a:ext cx="11281609" cy="5943603"/>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BD"/>
          </a:p>
        </p:txBody>
      </p:sp>
      <p:sp>
        <p:nvSpPr>
          <p:cNvPr id="14" name="Rectangle 13">
            <a:extLst>
              <a:ext uri="{FF2B5EF4-FFF2-40B4-BE49-F238E27FC236}">
                <a16:creationId xmlns:a16="http://schemas.microsoft.com/office/drawing/2014/main" id="{F2829316-8F5B-4EA1-9581-1F1152944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621793"/>
            <a:ext cx="10954512" cy="5614416"/>
          </a:xfrm>
          <a:prstGeom prst="rect">
            <a:avLst/>
          </a:prstGeom>
          <a:noFill/>
          <a:ln w="6350" cap="sq" cmpd="sng" algn="ctr">
            <a:solidFill>
              <a:schemeClr val="tx1">
                <a:lumMod val="75000"/>
                <a:lumOff val="25000"/>
              </a:schemeClr>
            </a:solidFill>
            <a:prstDash val="solid"/>
            <a:miter lim="800000"/>
          </a:ln>
          <a:effectLst/>
        </p:spPr>
        <p:txBody>
          <a:bodyPr/>
          <a:lstStyle/>
          <a:p>
            <a:endParaRPr lang="en-BD"/>
          </a:p>
        </p:txBody>
      </p:sp>
      <p:sp>
        <p:nvSpPr>
          <p:cNvPr id="2" name="Title 1"/>
          <p:cNvSpPr>
            <a:spLocks noGrp="1"/>
          </p:cNvSpPr>
          <p:nvPr>
            <p:ph type="ctrTitle"/>
          </p:nvPr>
        </p:nvSpPr>
        <p:spPr>
          <a:xfrm>
            <a:off x="5353249" y="1348844"/>
            <a:ext cx="5716338" cy="3042706"/>
          </a:xfrm>
        </p:spPr>
        <p:txBody>
          <a:bodyPr>
            <a:normAutofit/>
          </a:bodyPr>
          <a:lstStyle/>
          <a:p>
            <a:pPr>
              <a:defRPr/>
            </a:pPr>
            <a:r>
              <a:rPr lang="en-US" sz="6000" b="1"/>
              <a:t> </a:t>
            </a:r>
            <a:r>
              <a:rPr lang="en-US" sz="6000" b="1">
                <a:latin typeface="Times New Roman" panose="02020603050405020304" pitchFamily="18" charset="0"/>
                <a:cs typeface="Times New Roman" panose="02020603050405020304" pitchFamily="18" charset="0"/>
              </a:rPr>
              <a:t>Chapter 12</a:t>
            </a:r>
          </a:p>
        </p:txBody>
      </p:sp>
      <p:sp>
        <p:nvSpPr>
          <p:cNvPr id="3" name="Subtitle 2"/>
          <p:cNvSpPr>
            <a:spLocks noGrp="1"/>
          </p:cNvSpPr>
          <p:nvPr>
            <p:ph type="subTitle" idx="1"/>
          </p:nvPr>
        </p:nvSpPr>
        <p:spPr>
          <a:xfrm>
            <a:off x="5533786" y="4682062"/>
            <a:ext cx="5355264" cy="950976"/>
          </a:xfrm>
        </p:spPr>
        <p:txBody>
          <a:bodyPr>
            <a:normAutofit/>
          </a:bodyPr>
          <a:lstStyle/>
          <a:p>
            <a:pPr>
              <a:spcAft>
                <a:spcPts val="600"/>
              </a:spcAft>
              <a:defRPr/>
            </a:pPr>
            <a:r>
              <a:rPr lang="en-US" cap="none">
                <a:latin typeface="Times New Roman" panose="02020603050405020304" pitchFamily="18" charset="0"/>
                <a:cs typeface="Times New Roman" panose="02020603050405020304" pitchFamily="18" charset="0"/>
              </a:rPr>
              <a:t>Marketing channels:</a:t>
            </a:r>
          </a:p>
          <a:p>
            <a:pPr>
              <a:spcAft>
                <a:spcPts val="600"/>
              </a:spcAft>
              <a:defRPr/>
            </a:pPr>
            <a:r>
              <a:rPr lang="en-US" cap="none">
                <a:latin typeface="Times New Roman" panose="02020603050405020304" pitchFamily="18" charset="0"/>
                <a:cs typeface="Times New Roman" panose="02020603050405020304" pitchFamily="18" charset="0"/>
              </a:rPr>
              <a:t>Delivering customer value</a:t>
            </a:r>
          </a:p>
        </p:txBody>
      </p:sp>
      <p:sp>
        <p:nvSpPr>
          <p:cNvPr id="16" name="Rectangle 15">
            <a:extLst>
              <a:ext uri="{FF2B5EF4-FFF2-40B4-BE49-F238E27FC236}">
                <a16:creationId xmlns:a16="http://schemas.microsoft.com/office/drawing/2014/main" id="{AD11D7A6-5D57-426A-A17A-1FD70DF664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51298" y="446824"/>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BD"/>
          </a:p>
        </p:txBody>
      </p:sp>
      <p:cxnSp>
        <p:nvCxnSpPr>
          <p:cNvPr id="18" name="Straight Connector 17">
            <a:extLst>
              <a:ext uri="{FF2B5EF4-FFF2-40B4-BE49-F238E27FC236}">
                <a16:creationId xmlns:a16="http://schemas.microsoft.com/office/drawing/2014/main" id="{46B486D1-EF0A-4077-9343-C9DB94C0FE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365598" y="446823"/>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5646751-9C0C-4565-B6A3-3B1C50E6AFF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238" y="446823"/>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DBA2A92-1748-4444-9DE9-95CEFF28FD3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365598" y="1092118"/>
            <a:ext cx="1691640"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pic>
        <p:nvPicPr>
          <p:cNvPr id="7" name="Graphic 6" descr="Books">
            <a:extLst>
              <a:ext uri="{FF2B5EF4-FFF2-40B4-BE49-F238E27FC236}">
                <a16:creationId xmlns:a16="http://schemas.microsoft.com/office/drawing/2014/main" id="{92E175B0-36AB-6BD2-6ECB-1E06C49B3A2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41170" y="1561990"/>
            <a:ext cx="3752067" cy="3752067"/>
          </a:xfrm>
          <a:prstGeom prst="rect">
            <a:avLst/>
          </a:prstGeom>
        </p:spPr>
      </p:pic>
    </p:spTree>
    <p:extLst>
      <p:ext uri="{BB962C8B-B14F-4D97-AF65-F5344CB8AC3E}">
        <p14:creationId xmlns:p14="http://schemas.microsoft.com/office/powerpoint/2010/main" val="283394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par>
                                <p:cTn id="11" presetID="10" presetClass="entr" presetSubtype="0" fill="hold" grpId="0" nodeType="withEffect">
                                  <p:stCondLst>
                                    <p:cond delay="1000"/>
                                  </p:stCondLst>
                                  <p:iterate>
                                    <p:tmPct val="10000"/>
                                  </p:iterate>
                                  <p:childTnLst>
                                    <p:set>
                                      <p:cBhvr>
                                        <p:cTn id="12" dur="1" fill="hold">
                                          <p:stCondLst>
                                            <p:cond delay="0"/>
                                          </p:stCondLst>
                                        </p:cTn>
                                        <p:tgtEl>
                                          <p:spTgt spid="2"/>
                                        </p:tgtEl>
                                        <p:attrNameLst>
                                          <p:attrName>style.visibility</p:attrName>
                                        </p:attrNameLst>
                                      </p:cBhvr>
                                      <p:to>
                                        <p:strVal val="visible"/>
                                      </p:to>
                                    </p:set>
                                    <p:animEffect transition="in" filter="fade">
                                      <p:cBhvr>
                                        <p:cTn id="13" dur="7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1500"/>
                                  </p:stCondLst>
                                  <p:iterate>
                                    <p:tmPct val="10000"/>
                                  </p:iterate>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586" name="Rectangle 24585">
            <a:extLst>
              <a:ext uri="{FF2B5EF4-FFF2-40B4-BE49-F238E27FC236}">
                <a16:creationId xmlns:a16="http://schemas.microsoft.com/office/drawing/2014/main" id="{7455F7F3-3A58-4BBB-95C7-CF706F9FFA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88" name="Rectangle 24587">
            <a:extLst>
              <a:ext uri="{FF2B5EF4-FFF2-40B4-BE49-F238E27FC236}">
                <a16:creationId xmlns:a16="http://schemas.microsoft.com/office/drawing/2014/main" id="{3AE3D314-6F93-4D91-8C0F-E92657F465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2"/>
          </a:solidFill>
          <a:ln w="6350" cap="flat" cmpd="sng" algn="ctr">
            <a:noFill/>
            <a:prstDash val="solid"/>
          </a:ln>
          <a:effectLst>
            <a:softEdge rad="0"/>
          </a:effectLst>
        </p:spPr>
        <p:txBody>
          <a:bodyPr/>
          <a:lstStyle/>
          <a:p>
            <a:endParaRPr lang="en-BD"/>
          </a:p>
        </p:txBody>
      </p:sp>
      <p:sp>
        <p:nvSpPr>
          <p:cNvPr id="2" name="Title 1"/>
          <p:cNvSpPr>
            <a:spLocks noGrp="1"/>
          </p:cNvSpPr>
          <p:nvPr>
            <p:ph type="title"/>
          </p:nvPr>
        </p:nvSpPr>
        <p:spPr>
          <a:xfrm>
            <a:off x="573409" y="559477"/>
            <a:ext cx="3765200" cy="5709931"/>
          </a:xfrm>
        </p:spPr>
        <p:txBody>
          <a:bodyPr>
            <a:normAutofit/>
          </a:bodyPr>
          <a:lstStyle/>
          <a:p>
            <a:pPr algn="ctr" eaLnBrk="1" hangingPunct="1">
              <a:defRPr/>
            </a:pPr>
            <a:r>
              <a:rPr lang="en-US" b="1">
                <a:latin typeface="Times New Roman" panose="02020603050405020304" pitchFamily="18" charset="0"/>
                <a:cs typeface="Times New Roman" panose="02020603050405020304" pitchFamily="18" charset="0"/>
              </a:rPr>
              <a:t>Three major types of VMS</a:t>
            </a:r>
          </a:p>
        </p:txBody>
      </p:sp>
      <p:graphicFrame>
        <p:nvGraphicFramePr>
          <p:cNvPr id="24581" name="Content Placeholder 2">
            <a:extLst>
              <a:ext uri="{FF2B5EF4-FFF2-40B4-BE49-F238E27FC236}">
                <a16:creationId xmlns:a16="http://schemas.microsoft.com/office/drawing/2014/main" id="{D4A456BD-66E6-CDF5-921A-5C4CF83BA41A}"/>
              </a:ext>
            </a:extLst>
          </p:cNvPr>
          <p:cNvGraphicFramePr>
            <a:graphicFrameLocks noGrp="1"/>
          </p:cNvGraphicFramePr>
          <p:nvPr>
            <p:ph idx="1"/>
            <p:extLst>
              <p:ext uri="{D42A27DB-BD31-4B8C-83A1-F6EECF244321}">
                <p14:modId xmlns:p14="http://schemas.microsoft.com/office/powerpoint/2010/main" val="3933806815"/>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1297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610" name="Rectangle 25609">
            <a:extLst>
              <a:ext uri="{FF2B5EF4-FFF2-40B4-BE49-F238E27FC236}">
                <a16:creationId xmlns:a16="http://schemas.microsoft.com/office/drawing/2014/main" id="{7455F7F3-3A58-4BBB-95C7-CF706F9FFA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12" name="Rectangle 25611">
            <a:extLst>
              <a:ext uri="{FF2B5EF4-FFF2-40B4-BE49-F238E27FC236}">
                <a16:creationId xmlns:a16="http://schemas.microsoft.com/office/drawing/2014/main" id="{3AE3D314-6F93-4D91-8C0F-E92657F465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2"/>
          </a:solidFill>
          <a:ln w="6350" cap="flat" cmpd="sng" algn="ctr">
            <a:noFill/>
            <a:prstDash val="solid"/>
          </a:ln>
          <a:effectLst>
            <a:softEdge rad="0"/>
          </a:effectLst>
        </p:spPr>
        <p:txBody>
          <a:bodyPr/>
          <a:lstStyle/>
          <a:p>
            <a:endParaRPr lang="en-BD"/>
          </a:p>
        </p:txBody>
      </p:sp>
      <p:sp>
        <p:nvSpPr>
          <p:cNvPr id="2" name="Title 1"/>
          <p:cNvSpPr>
            <a:spLocks noGrp="1"/>
          </p:cNvSpPr>
          <p:nvPr>
            <p:ph type="title"/>
          </p:nvPr>
        </p:nvSpPr>
        <p:spPr>
          <a:xfrm>
            <a:off x="573409" y="559477"/>
            <a:ext cx="3765200" cy="5709931"/>
          </a:xfrm>
        </p:spPr>
        <p:txBody>
          <a:bodyPr>
            <a:normAutofit/>
          </a:bodyPr>
          <a:lstStyle/>
          <a:p>
            <a:pPr algn="ctr" eaLnBrk="1" hangingPunct="1">
              <a:defRPr/>
            </a:pPr>
            <a:r>
              <a:rPr lang="en-US" b="1">
                <a:latin typeface="Times New Roman" panose="02020603050405020304" pitchFamily="18" charset="0"/>
                <a:cs typeface="Times New Roman" panose="02020603050405020304" pitchFamily="18" charset="0"/>
              </a:rPr>
              <a:t>Three major types of VMS</a:t>
            </a:r>
          </a:p>
        </p:txBody>
      </p:sp>
      <p:graphicFrame>
        <p:nvGraphicFramePr>
          <p:cNvPr id="25605" name="Content Placeholder 2">
            <a:extLst>
              <a:ext uri="{FF2B5EF4-FFF2-40B4-BE49-F238E27FC236}">
                <a16:creationId xmlns:a16="http://schemas.microsoft.com/office/drawing/2014/main" id="{C9A32FFB-5CF8-97D6-73F9-9BC4D912BC32}"/>
              </a:ext>
            </a:extLst>
          </p:cNvPr>
          <p:cNvGraphicFramePr>
            <a:graphicFrameLocks noGrp="1"/>
          </p:cNvGraphicFramePr>
          <p:nvPr>
            <p:ph idx="1"/>
            <p:extLst>
              <p:ext uri="{D42A27DB-BD31-4B8C-83A1-F6EECF244321}">
                <p14:modId xmlns:p14="http://schemas.microsoft.com/office/powerpoint/2010/main" val="2511429792"/>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4859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4" name="Rectangle 29703">
            <a:extLst>
              <a:ext uri="{FF2B5EF4-FFF2-40B4-BE49-F238E27FC236}">
                <a16:creationId xmlns:a16="http://schemas.microsoft.com/office/drawing/2014/main" id="{A009E310-C7C2-4F23-B466-4417C8ED3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gradFill>
            <a:gsLst>
              <a:gs pos="0">
                <a:schemeClr val="bg2">
                  <a:tint val="90000"/>
                  <a:shade val="92000"/>
                  <a:satMod val="160000"/>
                </a:schemeClr>
              </a:gs>
              <a:gs pos="77000">
                <a:schemeClr val="bg2">
                  <a:tint val="100000"/>
                  <a:shade val="73000"/>
                  <a:satMod val="155000"/>
                </a:schemeClr>
              </a:gs>
              <a:gs pos="100000">
                <a:schemeClr val="bg2">
                  <a:tint val="100000"/>
                  <a:shade val="67000"/>
                  <a:satMod val="14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706" name="Rectangle 29705">
            <a:extLst>
              <a:ext uri="{FF2B5EF4-FFF2-40B4-BE49-F238E27FC236}">
                <a16:creationId xmlns:a16="http://schemas.microsoft.com/office/drawing/2014/main" id="{51A4F4A1-146B-4D29-852A-F609966797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BD"/>
          </a:p>
        </p:txBody>
      </p:sp>
      <p:sp>
        <p:nvSpPr>
          <p:cNvPr id="29708" name="Rectangle 29707">
            <a:extLst>
              <a:ext uri="{FF2B5EF4-FFF2-40B4-BE49-F238E27FC236}">
                <a16:creationId xmlns:a16="http://schemas.microsoft.com/office/drawing/2014/main" id="{A4C31FF5-F97E-4082-BFC5-A880DB9F3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1150" y="457200"/>
            <a:ext cx="8533646" cy="5943603"/>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BD"/>
          </a:p>
        </p:txBody>
      </p:sp>
      <p:sp>
        <p:nvSpPr>
          <p:cNvPr id="29710" name="Rectangle 29709">
            <a:extLst>
              <a:ext uri="{FF2B5EF4-FFF2-40B4-BE49-F238E27FC236}">
                <a16:creationId xmlns:a16="http://schemas.microsoft.com/office/drawing/2014/main" id="{6015B4CE-42DE-4E9B-B800-B5B8142E6F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2467" y="621793"/>
            <a:ext cx="8198780" cy="5614416"/>
          </a:xfrm>
          <a:prstGeom prst="rect">
            <a:avLst/>
          </a:prstGeom>
          <a:noFill/>
          <a:ln w="6350" cap="sq" cmpd="sng" algn="ctr">
            <a:solidFill>
              <a:schemeClr val="tx1">
                <a:lumMod val="75000"/>
                <a:lumOff val="25000"/>
              </a:schemeClr>
            </a:solidFill>
            <a:prstDash val="solid"/>
            <a:miter lim="800000"/>
          </a:ln>
          <a:effectLst/>
        </p:spPr>
        <p:txBody>
          <a:bodyPr/>
          <a:lstStyle/>
          <a:p>
            <a:endParaRPr lang="en-BD"/>
          </a:p>
        </p:txBody>
      </p:sp>
      <p:sp>
        <p:nvSpPr>
          <p:cNvPr id="29699" name="Content Placeholder 2"/>
          <p:cNvSpPr>
            <a:spLocks noGrp="1"/>
          </p:cNvSpPr>
          <p:nvPr>
            <p:ph idx="1"/>
          </p:nvPr>
        </p:nvSpPr>
        <p:spPr>
          <a:xfrm>
            <a:off x="3844616" y="2626840"/>
            <a:ext cx="7245103" cy="3131777"/>
          </a:xfrm>
        </p:spPr>
        <p:txBody>
          <a:bodyPr>
            <a:normAutofit/>
          </a:bodyPr>
          <a:lstStyle/>
          <a:p>
            <a:pPr marL="0" indent="0" eaLnBrk="1" hangingPunct="1">
              <a:buNone/>
            </a:pPr>
            <a:endParaRPr lang="en-US" altLang="en-US">
              <a:solidFill>
                <a:schemeClr val="tx1">
                  <a:lumMod val="75000"/>
                  <a:lumOff val="25000"/>
                </a:schemeClr>
              </a:solidFill>
              <a:latin typeface="Times New Roman" panose="02020603050405020304" pitchFamily="18" charset="0"/>
              <a:cs typeface="Times New Roman" panose="02020603050405020304" pitchFamily="18" charset="0"/>
            </a:endParaRPr>
          </a:p>
          <a:p>
            <a:pPr eaLnBrk="1" hangingPunct="1"/>
            <a:r>
              <a:rPr lang="en-US" altLang="en-US" b="1">
                <a:solidFill>
                  <a:schemeClr val="tx1">
                    <a:lumMod val="75000"/>
                    <a:lumOff val="25000"/>
                  </a:schemeClr>
                </a:solidFill>
                <a:latin typeface="Times New Roman" panose="02020603050405020304" pitchFamily="18" charset="0"/>
                <a:cs typeface="Times New Roman" panose="02020603050405020304" pitchFamily="18" charset="0"/>
              </a:rPr>
              <a:t>Horizontal marketing system:</a:t>
            </a:r>
            <a:r>
              <a:rPr lang="en-US" altLang="en-US">
                <a:solidFill>
                  <a:schemeClr val="tx1">
                    <a:lumMod val="75000"/>
                    <a:lumOff val="25000"/>
                  </a:schemeClr>
                </a:solidFill>
                <a:latin typeface="Times New Roman" panose="02020603050405020304" pitchFamily="18" charset="0"/>
                <a:cs typeface="Times New Roman" panose="02020603050405020304" pitchFamily="18" charset="0"/>
              </a:rPr>
              <a:t> A channel arrangement in which two or more companies at one level join together to follow a new marketing opportunity. </a:t>
            </a:r>
          </a:p>
          <a:p>
            <a:pPr marL="0" indent="0" eaLnBrk="1" hangingPunct="1">
              <a:buNone/>
            </a:pPr>
            <a:endParaRPr lang="en-US" altLang="en-US">
              <a:solidFill>
                <a:schemeClr val="tx1">
                  <a:lumMod val="75000"/>
                  <a:lumOff val="25000"/>
                </a:schemeClr>
              </a:solidFill>
              <a:latin typeface="Times New Roman" panose="02020603050405020304" pitchFamily="18" charset="0"/>
              <a:cs typeface="Times New Roman" panose="02020603050405020304" pitchFamily="18" charset="0"/>
            </a:endParaRPr>
          </a:p>
          <a:p>
            <a:pPr lvl="1"/>
            <a:r>
              <a:rPr lang="en-US" altLang="en-US" u="sng">
                <a:solidFill>
                  <a:schemeClr val="tx1">
                    <a:lumMod val="75000"/>
                    <a:lumOff val="25000"/>
                  </a:schemeClr>
                </a:solidFill>
                <a:latin typeface="Times New Roman" panose="02020603050405020304" pitchFamily="18" charset="0"/>
                <a:cs typeface="Times New Roman" panose="02020603050405020304" pitchFamily="18" charset="0"/>
              </a:rPr>
              <a:t>For example</a:t>
            </a:r>
            <a:r>
              <a:rPr lang="en-US" altLang="en-US">
                <a:solidFill>
                  <a:schemeClr val="tx1">
                    <a:lumMod val="75000"/>
                    <a:lumOff val="25000"/>
                  </a:schemeClr>
                </a:solidFill>
                <a:latin typeface="Times New Roman" panose="02020603050405020304" pitchFamily="18" charset="0"/>
                <a:cs typeface="Times New Roman" panose="02020603050405020304" pitchFamily="18" charset="0"/>
              </a:rPr>
              <a:t>, Walmart partners with McDonald’s to place express versions of McDonald’s restaurants in Walmart stores. McDonald’s benefits from Walmart's heavy store traffic and Walmart keeps hungry shoppers from needing to go elsewhere to eat. </a:t>
            </a:r>
          </a:p>
          <a:p>
            <a:pPr eaLnBrk="1" hangingPunct="1">
              <a:buFont typeface="Wingdings 2" panose="05020102010507070707" pitchFamily="18" charset="2"/>
              <a:buNone/>
            </a:pPr>
            <a:endParaRPr lang="en-US" altLang="en-US">
              <a:solidFill>
                <a:schemeClr val="tx1">
                  <a:lumMod val="75000"/>
                  <a:lumOff val="25000"/>
                </a:schemeClr>
              </a:solidFill>
            </a:endParaRPr>
          </a:p>
        </p:txBody>
      </p:sp>
    </p:spTree>
    <p:extLst>
      <p:ext uri="{BB962C8B-B14F-4D97-AF65-F5344CB8AC3E}">
        <p14:creationId xmlns:p14="http://schemas.microsoft.com/office/powerpoint/2010/main" val="3197464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hade val="92000"/>
                <a:satMod val="160000"/>
              </a:schemeClr>
            </a:gs>
            <a:gs pos="77000">
              <a:schemeClr val="bg2">
                <a:tint val="100000"/>
                <a:shade val="73000"/>
                <a:satMod val="155000"/>
              </a:schemeClr>
            </a:gs>
            <a:gs pos="100000">
              <a:schemeClr val="bg2">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39947" name="Rectangle 39946">
            <a:extLst>
              <a:ext uri="{FF2B5EF4-FFF2-40B4-BE49-F238E27FC236}">
                <a16:creationId xmlns:a16="http://schemas.microsoft.com/office/drawing/2014/main" id="{C567DD95-42B7-4C98-A5A2-1A3EFBF30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3">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BD"/>
          </a:p>
        </p:txBody>
      </p:sp>
      <p:sp>
        <p:nvSpPr>
          <p:cNvPr id="39949" name="Rectangle 39948">
            <a:extLst>
              <a:ext uri="{FF2B5EF4-FFF2-40B4-BE49-F238E27FC236}">
                <a16:creationId xmlns:a16="http://schemas.microsoft.com/office/drawing/2014/main" id="{A5E6BD12-7FA8-44C6-9D03-5CB0EB86E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BD"/>
          </a:p>
        </p:txBody>
      </p:sp>
      <p:sp>
        <p:nvSpPr>
          <p:cNvPr id="39951" name="Rectangle 39950">
            <a:extLst>
              <a:ext uri="{FF2B5EF4-FFF2-40B4-BE49-F238E27FC236}">
                <a16:creationId xmlns:a16="http://schemas.microsoft.com/office/drawing/2014/main" id="{DB46EEA0-5755-4E1A-9D0F-30A8E12868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txBody>
          <a:bodyPr/>
          <a:lstStyle/>
          <a:p>
            <a:endParaRPr lang="en-BD"/>
          </a:p>
        </p:txBody>
      </p:sp>
      <p:sp>
        <p:nvSpPr>
          <p:cNvPr id="39953" name="Rectangle 39952">
            <a:extLst>
              <a:ext uri="{FF2B5EF4-FFF2-40B4-BE49-F238E27FC236}">
                <a16:creationId xmlns:a16="http://schemas.microsoft.com/office/drawing/2014/main" id="{B74CE269-ED4E-405A-B10F-A7E8B3902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BD"/>
          </a:p>
        </p:txBody>
      </p:sp>
      <p:grpSp>
        <p:nvGrpSpPr>
          <p:cNvPr id="39955" name="Group 39954">
            <a:extLst>
              <a:ext uri="{FF2B5EF4-FFF2-40B4-BE49-F238E27FC236}">
                <a16:creationId xmlns:a16="http://schemas.microsoft.com/office/drawing/2014/main" id="{20B5899B-9417-4F17-86B4-E533FB9566B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28372" y="1267730"/>
            <a:ext cx="1567331" cy="645295"/>
            <a:chOff x="5318306" y="1386268"/>
            <a:chExt cx="1567331" cy="645295"/>
          </a:xfrm>
        </p:grpSpPr>
        <p:cxnSp>
          <p:nvCxnSpPr>
            <p:cNvPr id="39956" name="Straight Connector 39955">
              <a:extLst>
                <a:ext uri="{FF2B5EF4-FFF2-40B4-BE49-F238E27FC236}">
                  <a16:creationId xmlns:a16="http://schemas.microsoft.com/office/drawing/2014/main" id="{737CDB1C-BBC9-4959-87C1-D046BF30443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9957" name="Straight Connector 39956">
              <a:extLst>
                <a:ext uri="{FF2B5EF4-FFF2-40B4-BE49-F238E27FC236}">
                  <a16:creationId xmlns:a16="http://schemas.microsoft.com/office/drawing/2014/main" id="{23FE4EA4-109C-47C4-8AAF-7C36F6F9FB41}"/>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9958" name="Straight Connector 39957">
              <a:extLst>
                <a:ext uri="{FF2B5EF4-FFF2-40B4-BE49-F238E27FC236}">
                  <a16:creationId xmlns:a16="http://schemas.microsoft.com/office/drawing/2014/main" id="{1CF8DD39-B811-4288-971A-5BE0949AE4F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39960" name="Rectangle 39959">
            <a:extLst>
              <a:ext uri="{FF2B5EF4-FFF2-40B4-BE49-F238E27FC236}">
                <a16:creationId xmlns:a16="http://schemas.microsoft.com/office/drawing/2014/main" id="{F3DDB2E1-7CBC-466B-A33D-C883E8AFC6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7200"/>
            <a:ext cx="11281609" cy="5943603"/>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BD"/>
          </a:p>
        </p:txBody>
      </p:sp>
      <p:sp>
        <p:nvSpPr>
          <p:cNvPr id="39962" name="Rectangle 39961">
            <a:extLst>
              <a:ext uri="{FF2B5EF4-FFF2-40B4-BE49-F238E27FC236}">
                <a16:creationId xmlns:a16="http://schemas.microsoft.com/office/drawing/2014/main" id="{A90B801D-B026-4B13-8AC7-3183453E85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621793"/>
            <a:ext cx="10954512" cy="5614416"/>
          </a:xfrm>
          <a:prstGeom prst="rect">
            <a:avLst/>
          </a:prstGeom>
          <a:noFill/>
          <a:ln w="6350" cap="sq" cmpd="sng" algn="ctr">
            <a:solidFill>
              <a:schemeClr val="tx1">
                <a:lumMod val="75000"/>
                <a:lumOff val="25000"/>
              </a:schemeClr>
            </a:solidFill>
            <a:prstDash val="solid"/>
            <a:miter lim="800000"/>
          </a:ln>
          <a:effectLst/>
        </p:spPr>
        <p:txBody>
          <a:bodyPr/>
          <a:lstStyle/>
          <a:p>
            <a:endParaRPr lang="en-BD"/>
          </a:p>
        </p:txBody>
      </p:sp>
      <p:sp>
        <p:nvSpPr>
          <p:cNvPr id="30722" name="Rectangle 2"/>
          <p:cNvSpPr>
            <a:spLocks noGrp="1" noChangeArrowheads="1"/>
          </p:cNvSpPr>
          <p:nvPr>
            <p:ph type="title"/>
          </p:nvPr>
        </p:nvSpPr>
        <p:spPr>
          <a:xfrm>
            <a:off x="1241170" y="3659110"/>
            <a:ext cx="9732773" cy="1465112"/>
          </a:xfrm>
        </p:spPr>
        <p:txBody>
          <a:bodyPr vert="horz" lIns="91440" tIns="45720" rIns="91440" bIns="45720" rtlCol="0" anchor="ctr">
            <a:normAutofit/>
          </a:bodyPr>
          <a:lstStyle/>
          <a:p>
            <a:pPr algn="ctr">
              <a:lnSpc>
                <a:spcPct val="83000"/>
              </a:lnSpc>
            </a:pPr>
            <a:r>
              <a:rPr lang="en-US" altLang="en-US" sz="5100" b="0" cap="all" spc="-100"/>
              <a:t>Channel Behavior and Organization</a:t>
            </a:r>
          </a:p>
        </p:txBody>
      </p:sp>
      <p:sp>
        <p:nvSpPr>
          <p:cNvPr id="39964" name="Rectangle 39963">
            <a:extLst>
              <a:ext uri="{FF2B5EF4-FFF2-40B4-BE49-F238E27FC236}">
                <a16:creationId xmlns:a16="http://schemas.microsoft.com/office/drawing/2014/main" id="{375E88ED-7029-4FD6-8A87-63B3658FF1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446824"/>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BD"/>
          </a:p>
        </p:txBody>
      </p:sp>
      <p:cxnSp>
        <p:nvCxnSpPr>
          <p:cNvPr id="39966" name="Straight Connector 39965">
            <a:extLst>
              <a:ext uri="{FF2B5EF4-FFF2-40B4-BE49-F238E27FC236}">
                <a16:creationId xmlns:a16="http://schemas.microsoft.com/office/drawing/2014/main" id="{3DED9ABA-7E2A-4933-94CD-CC65DE8437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446823"/>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9968" name="Straight Connector 39967">
            <a:extLst>
              <a:ext uri="{FF2B5EF4-FFF2-40B4-BE49-F238E27FC236}">
                <a16:creationId xmlns:a16="http://schemas.microsoft.com/office/drawing/2014/main" id="{F0A92BB7-0F26-4EAF-83C1-FE7B2993AC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446823"/>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9970" name="Straight Connector 39969">
            <a:extLst>
              <a:ext uri="{FF2B5EF4-FFF2-40B4-BE49-F238E27FC236}">
                <a16:creationId xmlns:a16="http://schemas.microsoft.com/office/drawing/2014/main" id="{230D3BD8-586E-4563-A023-6BB1DA7DD7F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092118"/>
            <a:ext cx="1691640"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pic>
        <p:nvPicPr>
          <p:cNvPr id="39942" name="Picture 10"/>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589159" y="1395172"/>
            <a:ext cx="3345975" cy="221670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9"/>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256867" y="2075496"/>
            <a:ext cx="3396343" cy="88280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4602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9942"/>
                                        </p:tgtEl>
                                        <p:attrNameLst>
                                          <p:attrName>style.visibility</p:attrName>
                                        </p:attrNameLst>
                                      </p:cBhvr>
                                      <p:to>
                                        <p:strVal val="visible"/>
                                      </p:to>
                                    </p:set>
                                    <p:animEffect transition="in" filter="fade">
                                      <p:cBhvr>
                                        <p:cTn id="7" dur="500"/>
                                        <p:tgtEl>
                                          <p:spTgt spid="399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85" name="Rectangle 24584">
            <a:extLst>
              <a:ext uri="{FF2B5EF4-FFF2-40B4-BE49-F238E27FC236}">
                <a16:creationId xmlns:a16="http://schemas.microsoft.com/office/drawing/2014/main" id="{CB1F2238-EA69-4D67-8CD6-BAE676F96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4600" name="Picture 24599" descr="Checkmate in a chess game">
            <a:extLst>
              <a:ext uri="{FF2B5EF4-FFF2-40B4-BE49-F238E27FC236}">
                <a16:creationId xmlns:a16="http://schemas.microsoft.com/office/drawing/2014/main" id="{4C698FC1-5B63-FA7E-28A4-C91FEB656846}"/>
              </a:ext>
            </a:extLst>
          </p:cNvPr>
          <p:cNvPicPr>
            <a:picLocks noChangeAspect="1"/>
          </p:cNvPicPr>
          <p:nvPr/>
        </p:nvPicPr>
        <p:blipFill rotWithShape="1">
          <a:blip r:embed="rId2">
            <a:duotone>
              <a:schemeClr val="accent1">
                <a:shade val="45000"/>
                <a:satMod val="135000"/>
              </a:schemeClr>
              <a:prstClr val="white"/>
            </a:duotone>
            <a:alphaModFix amt="75000"/>
          </a:blip>
          <a:srcRect t="25743"/>
          <a:stretch/>
        </p:blipFill>
        <p:spPr>
          <a:xfrm>
            <a:off x="20" y="10"/>
            <a:ext cx="12191979" cy="6857989"/>
          </a:xfrm>
          <a:prstGeom prst="rect">
            <a:avLst/>
          </a:prstGeom>
        </p:spPr>
      </p:pic>
      <p:sp>
        <p:nvSpPr>
          <p:cNvPr id="24587" name="Rectangle 24586">
            <a:extLst>
              <a:ext uri="{FF2B5EF4-FFF2-40B4-BE49-F238E27FC236}">
                <a16:creationId xmlns:a16="http://schemas.microsoft.com/office/drawing/2014/main" id="{44ACE5D0-1439-4B33-9A21-D86EF78AF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alpha val="91000"/>
            </a:schemeClr>
          </a:solidFill>
          <a:ln w="6350" cap="flat" cmpd="sng" algn="ctr">
            <a:noFill/>
            <a:prstDash val="solid"/>
          </a:ln>
          <a:effectLst>
            <a:softEdge rad="0"/>
          </a:effectLst>
        </p:spPr>
        <p:txBody>
          <a:bodyPr/>
          <a:lstStyle/>
          <a:p>
            <a:endParaRPr lang="en-BD"/>
          </a:p>
        </p:txBody>
      </p:sp>
      <p:sp>
        <p:nvSpPr>
          <p:cNvPr id="7" name="Rectangle 2"/>
          <p:cNvSpPr>
            <a:spLocks noGrp="1" noChangeArrowheads="1"/>
          </p:cNvSpPr>
          <p:nvPr>
            <p:ph type="title"/>
          </p:nvPr>
        </p:nvSpPr>
        <p:spPr>
          <a:xfrm>
            <a:off x="1066800" y="642594"/>
            <a:ext cx="10058400" cy="1371600"/>
          </a:xfrm>
        </p:spPr>
        <p:txBody>
          <a:bodyPr vert="horz" lIns="91440" tIns="45720" rIns="91440" bIns="45720" rtlCol="0" anchor="ctr">
            <a:normAutofit/>
          </a:bodyPr>
          <a:lstStyle/>
          <a:p>
            <a:pPr>
              <a:defRPr/>
            </a:pPr>
            <a:r>
              <a:rPr lang="en-US" altLang="en-US" sz="4400" b="1"/>
              <a:t>Channel Behavior and Organization</a:t>
            </a:r>
            <a:endParaRPr lang="en-US" sz="4400" b="1"/>
          </a:p>
        </p:txBody>
      </p:sp>
      <p:sp>
        <p:nvSpPr>
          <p:cNvPr id="24579" name="Rectangle 3"/>
          <p:cNvSpPr txBox="1">
            <a:spLocks noChangeArrowheads="1"/>
          </p:cNvSpPr>
          <p:nvPr/>
        </p:nvSpPr>
        <p:spPr bwMode="auto">
          <a:xfrm>
            <a:off x="1066800" y="2103120"/>
            <a:ext cx="10058400" cy="39319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05740" indent="-182880" defTabSz="914400">
              <a:lnSpc>
                <a:spcPct val="90000"/>
              </a:lnSpc>
              <a:buClr>
                <a:schemeClr val="tx1">
                  <a:lumMod val="85000"/>
                  <a:lumOff val="15000"/>
                </a:schemeClr>
              </a:buClr>
              <a:buFont typeface="Garamond" pitchFamily="18" charset="0"/>
              <a:buChar char="◦"/>
            </a:pPr>
            <a:r>
              <a:rPr lang="en-US" altLang="en-US" sz="1300" b="1" dirty="0">
                <a:latin typeface="+mn-lt"/>
              </a:rPr>
              <a:t>Channel Conflict</a:t>
            </a:r>
            <a:r>
              <a:rPr lang="en-US" altLang="en-US" sz="1300" dirty="0">
                <a:latin typeface="+mn-lt"/>
              </a:rPr>
              <a:t> occurs when channel members disagree on roles, activities, or rewards. Who should do what and for what rewards?</a:t>
            </a:r>
          </a:p>
          <a:p>
            <a:pPr marL="0" indent="-182880" defTabSz="914400">
              <a:lnSpc>
                <a:spcPct val="90000"/>
              </a:lnSpc>
              <a:buClr>
                <a:schemeClr val="tx1">
                  <a:lumMod val="85000"/>
                  <a:lumOff val="15000"/>
                </a:schemeClr>
              </a:buClr>
              <a:buFont typeface="Garamond" pitchFamily="18" charset="0"/>
              <a:buChar char="◦"/>
            </a:pPr>
            <a:endParaRPr lang="en-US" altLang="en-US" sz="1300" dirty="0">
              <a:latin typeface="+mn-lt"/>
            </a:endParaRPr>
          </a:p>
          <a:p>
            <a:pPr marL="205740" indent="-182880" defTabSz="914400">
              <a:lnSpc>
                <a:spcPct val="90000"/>
              </a:lnSpc>
              <a:buClr>
                <a:schemeClr val="tx1">
                  <a:lumMod val="85000"/>
                  <a:lumOff val="15000"/>
                </a:schemeClr>
              </a:buClr>
              <a:buFont typeface="Garamond" pitchFamily="18" charset="0"/>
              <a:buChar char="◦"/>
            </a:pPr>
            <a:r>
              <a:rPr lang="en-US" altLang="en-US" sz="1300" dirty="0">
                <a:latin typeface="+mn-lt"/>
              </a:rPr>
              <a:t>Types of Conflict:</a:t>
            </a:r>
          </a:p>
          <a:p>
            <a:pPr marL="22860" indent="0" defTabSz="914400">
              <a:lnSpc>
                <a:spcPct val="90000"/>
              </a:lnSpc>
              <a:buClr>
                <a:schemeClr val="tx1">
                  <a:lumMod val="85000"/>
                  <a:lumOff val="15000"/>
                </a:schemeClr>
              </a:buClr>
              <a:buNone/>
            </a:pPr>
            <a:endParaRPr lang="en-US" altLang="en-US" sz="1300" dirty="0">
              <a:latin typeface="+mn-lt"/>
            </a:endParaRPr>
          </a:p>
          <a:p>
            <a:pPr marL="445770" lvl="1" indent="-182880" defTabSz="914400">
              <a:lnSpc>
                <a:spcPct val="90000"/>
              </a:lnSpc>
              <a:buClr>
                <a:schemeClr val="tx1">
                  <a:lumMod val="85000"/>
                  <a:lumOff val="15000"/>
                </a:schemeClr>
              </a:buClr>
              <a:buFont typeface="Garamond" pitchFamily="18" charset="0"/>
              <a:buChar char="◦"/>
            </a:pPr>
            <a:r>
              <a:rPr lang="en-US" altLang="en-US" sz="1300" b="1" dirty="0">
                <a:latin typeface="+mn-lt"/>
              </a:rPr>
              <a:t>Horizontal conflict</a:t>
            </a:r>
            <a:r>
              <a:rPr lang="en-US" altLang="en-US" sz="1300" dirty="0">
                <a:latin typeface="+mn-lt"/>
              </a:rPr>
              <a:t>: occurs among firms at the same channel level </a:t>
            </a:r>
            <a:r>
              <a:rPr lang="en-US" altLang="en-US" sz="1300" dirty="0" err="1">
                <a:latin typeface="+mn-lt"/>
              </a:rPr>
              <a:t>e.g</a:t>
            </a:r>
            <a:r>
              <a:rPr lang="en-US" altLang="en-US" sz="1300" dirty="0">
                <a:latin typeface="+mn-lt"/>
              </a:rPr>
              <a:t>: Dealers’ conflict, or retailer to retailer</a:t>
            </a:r>
          </a:p>
          <a:p>
            <a:pPr marL="262890" lvl="1" indent="0" defTabSz="914400">
              <a:lnSpc>
                <a:spcPct val="90000"/>
              </a:lnSpc>
              <a:buClr>
                <a:schemeClr val="tx1">
                  <a:lumMod val="85000"/>
                  <a:lumOff val="15000"/>
                </a:schemeClr>
              </a:buClr>
              <a:buNone/>
            </a:pPr>
            <a:endParaRPr lang="en-US" altLang="en-US" sz="1300" dirty="0">
              <a:latin typeface="+mn-lt"/>
            </a:endParaRPr>
          </a:p>
          <a:p>
            <a:pPr marL="445770" lvl="1" indent="-182880" defTabSz="914400">
              <a:lnSpc>
                <a:spcPct val="90000"/>
              </a:lnSpc>
              <a:buClr>
                <a:schemeClr val="tx1">
                  <a:lumMod val="85000"/>
                  <a:lumOff val="15000"/>
                </a:schemeClr>
              </a:buClr>
              <a:buFont typeface="Garamond" pitchFamily="18" charset="0"/>
              <a:buChar char="◦"/>
            </a:pPr>
            <a:r>
              <a:rPr lang="en-US" altLang="en-US" sz="1300" b="1" dirty="0">
                <a:latin typeface="+mn-lt"/>
              </a:rPr>
              <a:t>Vertical conflict</a:t>
            </a:r>
            <a:r>
              <a:rPr lang="en-US" altLang="en-US" sz="1300" dirty="0">
                <a:latin typeface="+mn-lt"/>
              </a:rPr>
              <a:t>:  occurs among firms at different channel levels e.g. Conflict between parent company and re-sellers.</a:t>
            </a:r>
          </a:p>
          <a:p>
            <a:pPr marL="274320" lvl="1" indent="-182880" defTabSz="914400">
              <a:lnSpc>
                <a:spcPct val="90000"/>
              </a:lnSpc>
              <a:buClr>
                <a:schemeClr val="tx1">
                  <a:lumMod val="85000"/>
                  <a:lumOff val="15000"/>
                </a:schemeClr>
              </a:buClr>
              <a:buFont typeface="Garamond" pitchFamily="18" charset="0"/>
              <a:buChar char="◦"/>
            </a:pPr>
            <a:endParaRPr lang="en-US" altLang="en-US" sz="1300" dirty="0">
              <a:latin typeface="+mn-lt"/>
            </a:endParaRPr>
          </a:p>
          <a:p>
            <a:pPr marL="205740" indent="-182880" defTabSz="914400">
              <a:lnSpc>
                <a:spcPct val="90000"/>
              </a:lnSpc>
              <a:buClr>
                <a:schemeClr val="tx1">
                  <a:lumMod val="85000"/>
                  <a:lumOff val="15000"/>
                </a:schemeClr>
              </a:buClr>
              <a:buFont typeface="Garamond" pitchFamily="18" charset="0"/>
              <a:buChar char="◦"/>
            </a:pPr>
            <a:r>
              <a:rPr lang="en-US" altLang="en-US" sz="1300" dirty="0">
                <a:latin typeface="+mn-lt"/>
              </a:rPr>
              <a:t>For the channel to perform well, each channel member’s role must be specified and conflict must be managed.</a:t>
            </a:r>
          </a:p>
          <a:p>
            <a:pPr indent="-182880" defTabSz="914400">
              <a:lnSpc>
                <a:spcPct val="90000"/>
              </a:lnSpc>
              <a:buClr>
                <a:schemeClr val="tx1">
                  <a:lumMod val="85000"/>
                  <a:lumOff val="15000"/>
                </a:schemeClr>
              </a:buClr>
              <a:buFont typeface="Garamond" pitchFamily="18" charset="0"/>
              <a:buChar char="◦"/>
            </a:pPr>
            <a:endParaRPr lang="en-US" altLang="en-US" sz="1300" dirty="0">
              <a:latin typeface="+mn-lt"/>
            </a:endParaRPr>
          </a:p>
        </p:txBody>
      </p:sp>
      <p:sp>
        <p:nvSpPr>
          <p:cNvPr id="8" name="Text Placeholder 6"/>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Tree>
    <p:extLst>
      <p:ext uri="{BB962C8B-B14F-4D97-AF65-F5344CB8AC3E}">
        <p14:creationId xmlns:p14="http://schemas.microsoft.com/office/powerpoint/2010/main" val="388122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92" name="Rectangle 16391">
            <a:extLst>
              <a:ext uri="{FF2B5EF4-FFF2-40B4-BE49-F238E27FC236}">
                <a16:creationId xmlns:a16="http://schemas.microsoft.com/office/drawing/2014/main" id="{A009E310-C7C2-4F23-B466-4417C8ED3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gradFill>
            <a:gsLst>
              <a:gs pos="0">
                <a:schemeClr val="bg2">
                  <a:tint val="90000"/>
                  <a:shade val="92000"/>
                  <a:satMod val="160000"/>
                </a:schemeClr>
              </a:gs>
              <a:gs pos="77000">
                <a:schemeClr val="bg2">
                  <a:tint val="100000"/>
                  <a:shade val="73000"/>
                  <a:satMod val="155000"/>
                </a:schemeClr>
              </a:gs>
              <a:gs pos="100000">
                <a:schemeClr val="bg2">
                  <a:tint val="100000"/>
                  <a:shade val="67000"/>
                  <a:satMod val="14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394" name="Rectangle 16393">
            <a:extLst>
              <a:ext uri="{FF2B5EF4-FFF2-40B4-BE49-F238E27FC236}">
                <a16:creationId xmlns:a16="http://schemas.microsoft.com/office/drawing/2014/main" id="{51A4F4A1-146B-4D29-852A-F609966797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BD"/>
          </a:p>
        </p:txBody>
      </p:sp>
      <p:sp>
        <p:nvSpPr>
          <p:cNvPr id="16396" name="Rectangle 16395">
            <a:extLst>
              <a:ext uri="{FF2B5EF4-FFF2-40B4-BE49-F238E27FC236}">
                <a16:creationId xmlns:a16="http://schemas.microsoft.com/office/drawing/2014/main" id="{A4C31FF5-F97E-4082-BFC5-A880DB9F3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1150" y="457200"/>
            <a:ext cx="8533646" cy="5943603"/>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BD"/>
          </a:p>
        </p:txBody>
      </p:sp>
      <p:sp>
        <p:nvSpPr>
          <p:cNvPr id="16398" name="Rectangle 16397">
            <a:extLst>
              <a:ext uri="{FF2B5EF4-FFF2-40B4-BE49-F238E27FC236}">
                <a16:creationId xmlns:a16="http://schemas.microsoft.com/office/drawing/2014/main" id="{6015B4CE-42DE-4E9B-B800-B5B8142E6F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2467" y="621793"/>
            <a:ext cx="8198780" cy="5614416"/>
          </a:xfrm>
          <a:prstGeom prst="rect">
            <a:avLst/>
          </a:prstGeom>
          <a:noFill/>
          <a:ln w="6350" cap="sq" cmpd="sng" algn="ctr">
            <a:solidFill>
              <a:schemeClr val="tx1">
                <a:lumMod val="75000"/>
                <a:lumOff val="25000"/>
              </a:schemeClr>
            </a:solidFill>
            <a:prstDash val="solid"/>
            <a:miter lim="800000"/>
          </a:ln>
          <a:effectLst/>
        </p:spPr>
        <p:txBody>
          <a:bodyPr/>
          <a:lstStyle/>
          <a:p>
            <a:endParaRPr lang="en-BD"/>
          </a:p>
        </p:txBody>
      </p:sp>
      <p:sp>
        <p:nvSpPr>
          <p:cNvPr id="16386" name="Title 1"/>
          <p:cNvSpPr>
            <a:spLocks noGrp="1"/>
          </p:cNvSpPr>
          <p:nvPr>
            <p:ph type="title"/>
          </p:nvPr>
        </p:nvSpPr>
        <p:spPr>
          <a:xfrm>
            <a:off x="3844616" y="881210"/>
            <a:ext cx="7417925" cy="1517035"/>
          </a:xfrm>
        </p:spPr>
        <p:txBody>
          <a:bodyPr>
            <a:normAutofit/>
          </a:bodyPr>
          <a:lstStyle/>
          <a:p>
            <a:pPr eaLnBrk="1" hangingPunct="1"/>
            <a:r>
              <a:rPr lang="en-US" altLang="en-US" b="1">
                <a:solidFill>
                  <a:schemeClr val="tx1">
                    <a:lumMod val="75000"/>
                    <a:lumOff val="25000"/>
                  </a:schemeClr>
                </a:solidFill>
                <a:latin typeface="Times New Roman" panose="02020603050405020304" pitchFamily="18" charset="0"/>
                <a:cs typeface="Times New Roman" panose="02020603050405020304" pitchFamily="18" charset="0"/>
              </a:rPr>
              <a:t>What is marketing channel?</a:t>
            </a:r>
          </a:p>
        </p:txBody>
      </p:sp>
      <p:sp>
        <p:nvSpPr>
          <p:cNvPr id="16387" name="Content Placeholder 2"/>
          <p:cNvSpPr>
            <a:spLocks noGrp="1"/>
          </p:cNvSpPr>
          <p:nvPr>
            <p:ph idx="1"/>
          </p:nvPr>
        </p:nvSpPr>
        <p:spPr>
          <a:xfrm>
            <a:off x="3844616" y="2626840"/>
            <a:ext cx="7245103" cy="3131777"/>
          </a:xfrm>
        </p:spPr>
        <p:txBody>
          <a:bodyPr>
            <a:normAutofit/>
          </a:bodyPr>
          <a:lstStyle/>
          <a:p>
            <a:pPr eaLnBrk="1" hangingPunct="1">
              <a:buFont typeface="Wingdings 2" panose="05020102010507070707" pitchFamily="18" charset="2"/>
              <a:buNone/>
            </a:pPr>
            <a:r>
              <a:rPr lang="en-US" altLang="en-US">
                <a:solidFill>
                  <a:schemeClr val="tx1">
                    <a:lumMod val="75000"/>
                    <a:lumOff val="25000"/>
                  </a:schemeClr>
                </a:solidFill>
                <a:latin typeface="Times New Roman" panose="02020603050405020304" pitchFamily="18" charset="0"/>
                <a:cs typeface="Times New Roman" panose="02020603050405020304" pitchFamily="18" charset="0"/>
              </a:rPr>
              <a:t>Marketing channel or distribution channel:  a set of interdependent organizations that help make a product or service available for use or consumption by the consumer or business user. </a:t>
            </a:r>
          </a:p>
          <a:p>
            <a:pPr eaLnBrk="1" hangingPunct="1">
              <a:buFont typeface="Wingdings 2" panose="05020102010507070707" pitchFamily="18" charset="2"/>
              <a:buNone/>
            </a:pPr>
            <a:endParaRPr lang="en-US" altLang="en-US">
              <a:solidFill>
                <a:schemeClr val="tx1">
                  <a:lumMod val="75000"/>
                  <a:lumOff val="25000"/>
                </a:schemeClr>
              </a:solidFill>
              <a:latin typeface="Times New Roman" panose="02020603050405020304" pitchFamily="18" charset="0"/>
              <a:cs typeface="Times New Roman" panose="02020603050405020304" pitchFamily="18" charset="0"/>
            </a:endParaRPr>
          </a:p>
          <a:p>
            <a:pPr>
              <a:buNone/>
            </a:pPr>
            <a:endParaRPr lang="en-US" altLang="en-US">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777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46177" y="283464"/>
            <a:ext cx="8785225" cy="1143000"/>
          </a:xfrm>
        </p:spPr>
        <p:txBody>
          <a:bodyPr>
            <a:normAutofit/>
          </a:bodyPr>
          <a:lstStyle/>
          <a:p>
            <a:pPr eaLnBrk="1" hangingPunct="1"/>
            <a:r>
              <a:rPr lang="en-US" altLang="en-US" sz="1600" dirty="0">
                <a:latin typeface="Times New Roman" panose="02020603050405020304" pitchFamily="18" charset="0"/>
                <a:cs typeface="Times New Roman" panose="02020603050405020304" pitchFamily="18" charset="0"/>
              </a:rPr>
              <a:t>Supply Chains and the Value Delivery Network</a:t>
            </a:r>
          </a:p>
        </p:txBody>
      </p:sp>
      <p:sp>
        <p:nvSpPr>
          <p:cNvPr id="22531" name="Rectangle 3"/>
          <p:cNvSpPr>
            <a:spLocks noGrp="1" noChangeArrowheads="1"/>
          </p:cNvSpPr>
          <p:nvPr>
            <p:ph idx="1"/>
          </p:nvPr>
        </p:nvSpPr>
        <p:spPr>
          <a:xfrm>
            <a:off x="1889126" y="2276477"/>
            <a:ext cx="8093075" cy="1179956"/>
          </a:xfrm>
        </p:spPr>
        <p:txBody>
          <a:bodyPr>
            <a:normAutofit/>
          </a:bodyPr>
          <a:lstStyle/>
          <a:p>
            <a:pPr marL="0" indent="0">
              <a:lnSpc>
                <a:spcPct val="80000"/>
              </a:lnSpc>
              <a:buNone/>
            </a:pPr>
            <a:r>
              <a:rPr lang="en-US" altLang="en-US" sz="1400" b="1" dirty="0">
                <a:latin typeface="Times New Roman" panose="02020603050405020304" pitchFamily="18" charset="0"/>
                <a:cs typeface="Times New Roman" panose="02020603050405020304" pitchFamily="18" charset="0"/>
              </a:rPr>
              <a:t>Upstream partners </a:t>
            </a:r>
            <a:r>
              <a:rPr lang="en-US" altLang="en-US" sz="1400" dirty="0">
                <a:latin typeface="Times New Roman" panose="02020603050405020304" pitchFamily="18" charset="0"/>
                <a:cs typeface="Times New Roman" panose="02020603050405020304" pitchFamily="18" charset="0"/>
              </a:rPr>
              <a:t>include raw material suppliers, components, parts, information, finances, and expertise to create a product or service.</a:t>
            </a:r>
          </a:p>
          <a:p>
            <a:pPr marL="0" indent="0">
              <a:lnSpc>
                <a:spcPct val="80000"/>
              </a:lnSpc>
              <a:buNone/>
            </a:pPr>
            <a:endParaRPr lang="en-US" altLang="en-US" sz="1400" dirty="0">
              <a:latin typeface="Times New Roman" panose="02020603050405020304" pitchFamily="18" charset="0"/>
              <a:cs typeface="Times New Roman" panose="02020603050405020304" pitchFamily="18" charset="0"/>
            </a:endParaRPr>
          </a:p>
          <a:p>
            <a:pPr marL="0" indent="0">
              <a:lnSpc>
                <a:spcPct val="80000"/>
              </a:lnSpc>
              <a:buNone/>
            </a:pPr>
            <a:r>
              <a:rPr lang="en-US" altLang="en-US" sz="1400" b="1" dirty="0">
                <a:latin typeface="Times New Roman" panose="02020603050405020304" pitchFamily="18" charset="0"/>
                <a:cs typeface="Times New Roman" panose="02020603050405020304" pitchFamily="18" charset="0"/>
              </a:rPr>
              <a:t>Downstream partners </a:t>
            </a:r>
            <a:r>
              <a:rPr lang="en-US" altLang="en-US" sz="1400" dirty="0">
                <a:latin typeface="Times New Roman" panose="02020603050405020304" pitchFamily="18" charset="0"/>
                <a:cs typeface="Times New Roman" panose="02020603050405020304" pitchFamily="18" charset="0"/>
              </a:rPr>
              <a:t>include the marketing channels or distribution channels that look toward the customer.</a:t>
            </a:r>
          </a:p>
        </p:txBody>
      </p:sp>
      <p:sp>
        <p:nvSpPr>
          <p:cNvPr id="17412" name="Text Placeholder 3"/>
          <p:cNvSpPr>
            <a:spLocks noGrp="1"/>
          </p:cNvSpPr>
          <p:nvPr>
            <p:ph type="body" sz="quarter" idx="13"/>
          </p:nvPr>
        </p:nvSpPr>
        <p:spPr>
          <a:xfrm>
            <a:off x="1905001" y="1524000"/>
            <a:ext cx="7731125" cy="381000"/>
          </a:xfrm>
        </p:spPr>
        <p:txBody>
          <a:bodyPr/>
          <a:lstStyle/>
          <a:p>
            <a:pPr marL="0" indent="0">
              <a:spcBef>
                <a:spcPct val="0"/>
              </a:spcBef>
            </a:pPr>
            <a:r>
              <a:rPr lang="en-US" altLang="en-US" sz="1400" dirty="0">
                <a:solidFill>
                  <a:schemeClr val="bg1"/>
                </a:solidFill>
                <a:highlight>
                  <a:srgbClr val="000000"/>
                </a:highlight>
                <a:latin typeface="Times New Roman" panose="02020603050405020304" pitchFamily="18" charset="0"/>
                <a:cs typeface="Times New Roman" panose="02020603050405020304" pitchFamily="18" charset="0"/>
              </a:rPr>
              <a:t>Supply Chain Partners</a:t>
            </a:r>
          </a:p>
          <a:p>
            <a:pPr marL="0" indent="0">
              <a:spcBef>
                <a:spcPct val="0"/>
              </a:spcBef>
            </a:pPr>
            <a:endParaRPr lang="en-US" altLang="en-US" sz="1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35663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5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fade">
                                      <p:cBhvr>
                                        <p:cTn id="12" dur="500"/>
                                        <p:tgtEl>
                                          <p:spTgt spid="225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6" name="Rectangle 22535">
            <a:extLst>
              <a:ext uri="{FF2B5EF4-FFF2-40B4-BE49-F238E27FC236}">
                <a16:creationId xmlns:a16="http://schemas.microsoft.com/office/drawing/2014/main" id="{0E9B969E-CD96-4162-BA90-449BBDA95E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23162" cy="6858000"/>
          </a:xfrm>
          <a:prstGeom prst="rect">
            <a:avLst/>
          </a:prstGeom>
          <a:solidFill>
            <a:schemeClr val="accent1"/>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useBgFill="1">
        <p:nvSpPr>
          <p:cNvPr id="22538" name="Rectangle 22537">
            <a:extLst>
              <a:ext uri="{FF2B5EF4-FFF2-40B4-BE49-F238E27FC236}">
                <a16:creationId xmlns:a16="http://schemas.microsoft.com/office/drawing/2014/main" id="{6B6401A4-FEE5-4976-857C-1FD0CDB2E2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3162" y="0"/>
            <a:ext cx="816874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40" name="Rectangle 22539">
            <a:extLst>
              <a:ext uri="{FF2B5EF4-FFF2-40B4-BE49-F238E27FC236}">
                <a16:creationId xmlns:a16="http://schemas.microsoft.com/office/drawing/2014/main" id="{047AF1DF-6993-45FB-92A5-C36B1A680F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25029" cy="6858000"/>
          </a:xfrm>
          <a:prstGeom prst="rect">
            <a:avLst/>
          </a:prstGeom>
          <a:blipFill dpi="0" rotWithShape="1">
            <a:blip r:embed="rId2">
              <a:alphaModFix amt="6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BD"/>
          </a:p>
        </p:txBody>
      </p:sp>
      <p:sp>
        <p:nvSpPr>
          <p:cNvPr id="7" name="Rectangle 2"/>
          <p:cNvSpPr>
            <a:spLocks noGrp="1" noChangeArrowheads="1"/>
          </p:cNvSpPr>
          <p:nvPr>
            <p:ph type="title"/>
          </p:nvPr>
        </p:nvSpPr>
        <p:spPr>
          <a:xfrm>
            <a:off x="643433" y="643464"/>
            <a:ext cx="2888344" cy="1428737"/>
          </a:xfrm>
        </p:spPr>
        <p:txBody>
          <a:bodyPr rtlCol="0">
            <a:normAutofit/>
          </a:bodyPr>
          <a:lstStyle/>
          <a:p>
            <a:pPr>
              <a:spcBef>
                <a:spcPts val="0"/>
              </a:spcBef>
              <a:defRPr/>
            </a:pPr>
            <a:r>
              <a:rPr lang="en-US" altLang="en-US" sz="3200" b="1">
                <a:solidFill>
                  <a:srgbClr val="FFFFFF"/>
                </a:solidFill>
                <a:latin typeface="Times New Roman" panose="02020603050405020304" pitchFamily="18" charset="0"/>
                <a:cs typeface="Times New Roman" panose="02020603050405020304" pitchFamily="18" charset="0"/>
              </a:rPr>
              <a:t>Distribution Channel Functions</a:t>
            </a:r>
            <a:endParaRPr lang="en-US" sz="3200" b="1" kern="0">
              <a:solidFill>
                <a:srgbClr val="FFFFFF"/>
              </a:solidFill>
              <a:latin typeface="Times New Roman" panose="02020603050405020304" pitchFamily="18" charset="0"/>
              <a:cs typeface="Times New Roman" panose="02020603050405020304" pitchFamily="18" charset="0"/>
            </a:endParaRPr>
          </a:p>
        </p:txBody>
      </p:sp>
      <p:sp>
        <p:nvSpPr>
          <p:cNvPr id="8" name="Text Placeholder 6"/>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22531" name="Rectangle 3"/>
          <p:cNvSpPr txBox="1">
            <a:spLocks noChangeArrowheads="1"/>
          </p:cNvSpPr>
          <p:nvPr/>
        </p:nvSpPr>
        <p:spPr bwMode="auto">
          <a:xfrm>
            <a:off x="4667497" y="1671959"/>
            <a:ext cx="6666761" cy="356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70891" indent="-270891" defTabSz="361188">
              <a:lnSpc>
                <a:spcPct val="90000"/>
              </a:lnSpc>
            </a:pPr>
            <a:r>
              <a:rPr lang="en-US" altLang="en-US" sz="1600" kern="1200" dirty="0">
                <a:solidFill>
                  <a:schemeClr val="bg1"/>
                </a:solidFill>
                <a:highlight>
                  <a:srgbClr val="000000"/>
                </a:highlight>
                <a:latin typeface="Times New Roman" panose="02020603050405020304" pitchFamily="18" charset="0"/>
                <a:ea typeface="+mn-ea"/>
                <a:cs typeface="Times New Roman" panose="02020603050405020304" pitchFamily="18" charset="0"/>
              </a:rPr>
              <a:t>Functions should be assigned to the channel member who can perform most efficiently and effectively to provide satisfactory assortments of goods and services to target customers</a:t>
            </a:r>
            <a:r>
              <a:rPr lang="en-US" altLang="en-US" sz="1600" kern="1200" dirty="0">
                <a:solidFill>
                  <a:schemeClr val="tx1"/>
                </a:solidFill>
                <a:highlight>
                  <a:srgbClr val="000000"/>
                </a:highlight>
                <a:latin typeface="Calibri" panose="020F0502020204030204" pitchFamily="34" charset="0"/>
                <a:ea typeface="+mn-ea"/>
                <a:cs typeface="+mn-cs"/>
              </a:rPr>
              <a:t>.</a:t>
            </a:r>
          </a:p>
          <a:p>
            <a:pPr eaLnBrk="1" hangingPunct="1">
              <a:lnSpc>
                <a:spcPct val="90000"/>
              </a:lnSpc>
            </a:pPr>
            <a:endParaRPr lang="en-US" altLang="en-US" sz="2800" dirty="0"/>
          </a:p>
        </p:txBody>
      </p:sp>
      <p:sp>
        <p:nvSpPr>
          <p:cNvPr id="10" name="Rectangle 6"/>
          <p:cNvSpPr>
            <a:spLocks noChangeArrowheads="1"/>
          </p:cNvSpPr>
          <p:nvPr/>
        </p:nvSpPr>
        <p:spPr bwMode="auto">
          <a:xfrm rot="5400000" flipH="1">
            <a:off x="8037424" y="-1716569"/>
            <a:ext cx="60492" cy="6410929"/>
          </a:xfrm>
          <a:prstGeom prst="rect">
            <a:avLst/>
          </a:prstGeom>
          <a:solidFill>
            <a:schemeClr val="accent2">
              <a:lumMod val="75000"/>
            </a:schemeClr>
          </a:solidFill>
          <a:ln w="9525">
            <a:solidFill>
              <a:schemeClr val="accent2">
                <a:lumMod val="75000"/>
              </a:schemeClr>
            </a:solidFill>
            <a:miter lim="800000"/>
            <a:headEnd/>
            <a:tailEnd/>
          </a:ln>
          <a:effectLst/>
        </p:spPr>
        <p:txBody>
          <a:bodyPr wrap="none" anchor="ctr"/>
          <a:lstStyle>
            <a:lvl1pPr>
              <a:spcBef>
                <a:spcPct val="20000"/>
              </a:spcBef>
              <a:buClr>
                <a:schemeClr val="bg2"/>
              </a:buClr>
              <a:buSzPct val="75000"/>
              <a:buFont typeface="Wingdings" pitchFamily="2" charset="2"/>
              <a:buChar char="p"/>
              <a:defRPr sz="2800">
                <a:solidFill>
                  <a:schemeClr val="tx1"/>
                </a:solidFill>
                <a:latin typeface="Verdana" panose="020B0604030504040204" pitchFamily="34" charset="0"/>
              </a:defRPr>
            </a:lvl1pPr>
            <a:lvl2pPr marL="742950" indent="-285750">
              <a:spcBef>
                <a:spcPct val="20000"/>
              </a:spcBef>
              <a:buClr>
                <a:schemeClr val="tx2"/>
              </a:buClr>
              <a:buSzPct val="75000"/>
              <a:buFont typeface="Wingdings" pitchFamily="2" charset="2"/>
              <a:buChar char="n"/>
              <a:defRPr sz="2400">
                <a:solidFill>
                  <a:schemeClr val="tx1"/>
                </a:solidFill>
                <a:latin typeface="Verdana" panose="020B0604030504040204" pitchFamily="34" charset="0"/>
              </a:defRPr>
            </a:lvl2pPr>
            <a:lvl3pPr marL="1143000" indent="-228600">
              <a:spcBef>
                <a:spcPct val="20000"/>
              </a:spcBef>
              <a:buClr>
                <a:schemeClr val="accent1"/>
              </a:buClr>
              <a:buSzPct val="65000"/>
              <a:buFont typeface="Wingdings" pitchFamily="2" charset="2"/>
              <a:buChar char="p"/>
              <a:defRPr sz="2000">
                <a:solidFill>
                  <a:schemeClr val="tx1"/>
                </a:solidFill>
                <a:latin typeface="Verdana" panose="020B0604030504040204" pitchFamily="34" charset="0"/>
              </a:defRPr>
            </a:lvl3pPr>
            <a:lvl4pPr marL="1600200" indent="-228600">
              <a:spcBef>
                <a:spcPct val="20000"/>
              </a:spcBef>
              <a:buClr>
                <a:schemeClr val="bg2"/>
              </a:buClr>
              <a:buFont typeface="Wingdings" pitchFamily="2" charset="2"/>
              <a:buChar char="§"/>
              <a:defRPr>
                <a:solidFill>
                  <a:schemeClr val="tx1"/>
                </a:solidFill>
                <a:latin typeface="Verdana" panose="020B0604030504040204" pitchFamily="34" charset="0"/>
              </a:defRPr>
            </a:lvl4pPr>
            <a:lvl5pPr marL="2057400" indent="-228600">
              <a:spcBef>
                <a:spcPct val="20000"/>
              </a:spcBef>
              <a:buClr>
                <a:schemeClr val="tx2"/>
              </a:buClr>
              <a:buSzPct val="80000"/>
              <a:buFont typeface="Wingdings" pitchFamily="2" charset="2"/>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9pPr>
          </a:lstStyle>
          <a:p>
            <a:pPr>
              <a:spcBef>
                <a:spcPct val="0"/>
              </a:spcBef>
              <a:buClrTx/>
              <a:buSzTx/>
              <a:buFontTx/>
              <a:buNone/>
              <a:defRPr/>
            </a:pPr>
            <a:endParaRPr lang="en-GB" altLang="en-US" sz="2400"/>
          </a:p>
        </p:txBody>
      </p:sp>
      <p:pic>
        <p:nvPicPr>
          <p:cNvPr id="11" name="Diagram 10" descr="A close-up of a pink box&#10;&#10;Description automatically generated"/>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2262" y="2329837"/>
            <a:ext cx="6795307" cy="2601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400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009E310-C7C2-4F23-B466-4417C8ED3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gradFill>
            <a:gsLst>
              <a:gs pos="0">
                <a:schemeClr val="bg2">
                  <a:tint val="90000"/>
                  <a:shade val="92000"/>
                  <a:satMod val="160000"/>
                </a:schemeClr>
              </a:gs>
              <a:gs pos="77000">
                <a:schemeClr val="bg2">
                  <a:tint val="100000"/>
                  <a:shade val="73000"/>
                  <a:satMod val="155000"/>
                </a:schemeClr>
              </a:gs>
              <a:gs pos="100000">
                <a:schemeClr val="bg2">
                  <a:tint val="100000"/>
                  <a:shade val="67000"/>
                  <a:satMod val="14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9">
            <a:extLst>
              <a:ext uri="{FF2B5EF4-FFF2-40B4-BE49-F238E27FC236}">
                <a16:creationId xmlns:a16="http://schemas.microsoft.com/office/drawing/2014/main" id="{51A4F4A1-146B-4D29-852A-F609966797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BD"/>
          </a:p>
        </p:txBody>
      </p:sp>
      <p:sp>
        <p:nvSpPr>
          <p:cNvPr id="12" name="Rectangle 11">
            <a:extLst>
              <a:ext uri="{FF2B5EF4-FFF2-40B4-BE49-F238E27FC236}">
                <a16:creationId xmlns:a16="http://schemas.microsoft.com/office/drawing/2014/main" id="{A4C31FF5-F97E-4082-BFC5-A880DB9F3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1150" y="457200"/>
            <a:ext cx="8533646" cy="5943603"/>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BD"/>
          </a:p>
        </p:txBody>
      </p:sp>
      <p:sp>
        <p:nvSpPr>
          <p:cNvPr id="14" name="Rectangle 13">
            <a:extLst>
              <a:ext uri="{FF2B5EF4-FFF2-40B4-BE49-F238E27FC236}">
                <a16:creationId xmlns:a16="http://schemas.microsoft.com/office/drawing/2014/main" id="{6015B4CE-42DE-4E9B-B800-B5B8142E6F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2467" y="621793"/>
            <a:ext cx="8198780" cy="5614416"/>
          </a:xfrm>
          <a:prstGeom prst="rect">
            <a:avLst/>
          </a:prstGeom>
          <a:noFill/>
          <a:ln w="6350" cap="sq" cmpd="sng" algn="ctr">
            <a:solidFill>
              <a:schemeClr val="tx1">
                <a:lumMod val="75000"/>
                <a:lumOff val="25000"/>
              </a:schemeClr>
            </a:solidFill>
            <a:prstDash val="solid"/>
            <a:miter lim="800000"/>
          </a:ln>
          <a:effectLst/>
        </p:spPr>
        <p:txBody>
          <a:bodyPr/>
          <a:lstStyle/>
          <a:p>
            <a:endParaRPr lang="en-BD"/>
          </a:p>
        </p:txBody>
      </p:sp>
      <p:sp>
        <p:nvSpPr>
          <p:cNvPr id="2" name="Title 1"/>
          <p:cNvSpPr>
            <a:spLocks noGrp="1"/>
          </p:cNvSpPr>
          <p:nvPr>
            <p:ph type="title"/>
          </p:nvPr>
        </p:nvSpPr>
        <p:spPr>
          <a:xfrm>
            <a:off x="3844616" y="881210"/>
            <a:ext cx="7417925" cy="1517035"/>
          </a:xfrm>
        </p:spPr>
        <p:txBody>
          <a:bodyPr>
            <a:normAutofit/>
          </a:bodyPr>
          <a:lstStyle/>
          <a:p>
            <a:pPr eaLnBrk="1" hangingPunct="1">
              <a:defRPr/>
            </a:pPr>
            <a:r>
              <a:rPr lang="en-US" b="1">
                <a:solidFill>
                  <a:schemeClr val="tx1">
                    <a:lumMod val="75000"/>
                    <a:lumOff val="25000"/>
                  </a:schemeClr>
                </a:solidFill>
                <a:latin typeface="Times New Roman" panose="02020603050405020304" pitchFamily="18" charset="0"/>
                <a:cs typeface="Times New Roman" panose="02020603050405020304" pitchFamily="18" charset="0"/>
              </a:rPr>
              <a:t>Types of intermediaries</a:t>
            </a:r>
          </a:p>
        </p:txBody>
      </p:sp>
      <p:sp>
        <p:nvSpPr>
          <p:cNvPr id="3" name="Content Placeholder 2"/>
          <p:cNvSpPr>
            <a:spLocks noGrp="1"/>
          </p:cNvSpPr>
          <p:nvPr>
            <p:ph idx="1"/>
          </p:nvPr>
        </p:nvSpPr>
        <p:spPr>
          <a:xfrm>
            <a:off x="3844616" y="2626840"/>
            <a:ext cx="7245103" cy="3131777"/>
          </a:xfrm>
        </p:spPr>
        <p:txBody>
          <a:bodyPr>
            <a:normAutofit/>
          </a:bodyPr>
          <a:lstStyle/>
          <a:p>
            <a:pPr>
              <a:buNone/>
              <a:defRPr/>
            </a:pPr>
            <a:r>
              <a:rPr lang="en-US" b="1" u="sng">
                <a:solidFill>
                  <a:schemeClr val="tx1">
                    <a:lumMod val="75000"/>
                    <a:lumOff val="25000"/>
                  </a:schemeClr>
                </a:solidFill>
                <a:latin typeface="Times New Roman" panose="02020603050405020304" pitchFamily="18" charset="0"/>
                <a:cs typeface="Times New Roman" panose="02020603050405020304" pitchFamily="18" charset="0"/>
              </a:rPr>
              <a:t>Channel level:</a:t>
            </a:r>
            <a:r>
              <a:rPr lang="en-US">
                <a:solidFill>
                  <a:schemeClr val="tx1">
                    <a:lumMod val="75000"/>
                    <a:lumOff val="25000"/>
                  </a:schemeClr>
                </a:solidFill>
                <a:latin typeface="Times New Roman" panose="02020603050405020304" pitchFamily="18" charset="0"/>
                <a:cs typeface="Times New Roman" panose="02020603050405020304" pitchFamily="18" charset="0"/>
              </a:rPr>
              <a:t> a layer of intermediaries that performs some work in bringing the product and its ownership closer to the final buyer. </a:t>
            </a:r>
          </a:p>
          <a:p>
            <a:pPr marL="541782" indent="-514350">
              <a:buFont typeface="+mj-lt"/>
              <a:buAutoNum type="arabicPeriod"/>
              <a:defRPr/>
            </a:pPr>
            <a:r>
              <a:rPr lang="en-US" b="1">
                <a:solidFill>
                  <a:schemeClr val="tx1">
                    <a:lumMod val="75000"/>
                    <a:lumOff val="25000"/>
                  </a:schemeClr>
                </a:solidFill>
                <a:latin typeface="Times New Roman" panose="02020603050405020304" pitchFamily="18" charset="0"/>
                <a:cs typeface="Times New Roman" panose="02020603050405020304" pitchFamily="18" charset="0"/>
              </a:rPr>
              <a:t>Direct marketing channel</a:t>
            </a:r>
            <a:r>
              <a:rPr lang="en-US">
                <a:solidFill>
                  <a:schemeClr val="tx1">
                    <a:lumMod val="75000"/>
                    <a:lumOff val="25000"/>
                  </a:schemeClr>
                </a:solidFill>
                <a:latin typeface="Times New Roman" panose="02020603050405020304" pitchFamily="18" charset="0"/>
                <a:cs typeface="Times New Roman" panose="02020603050405020304" pitchFamily="18" charset="0"/>
              </a:rPr>
              <a:t>: a marketing channel that has no intermediary levels. The company sells directly to consumers. For example, door to door selling, personal selling, selling via telephone, internet. </a:t>
            </a:r>
          </a:p>
          <a:p>
            <a:pPr marL="541782" indent="-514350">
              <a:buFont typeface="+mj-lt"/>
              <a:buAutoNum type="arabicPeriod"/>
              <a:defRPr/>
            </a:pPr>
            <a:r>
              <a:rPr lang="en-US" b="1">
                <a:solidFill>
                  <a:schemeClr val="tx1">
                    <a:lumMod val="75000"/>
                    <a:lumOff val="25000"/>
                  </a:schemeClr>
                </a:solidFill>
                <a:latin typeface="Times New Roman" panose="02020603050405020304" pitchFamily="18" charset="0"/>
                <a:cs typeface="Times New Roman" panose="02020603050405020304" pitchFamily="18" charset="0"/>
              </a:rPr>
              <a:t>Indirect marketing channel</a:t>
            </a:r>
            <a:r>
              <a:rPr lang="en-US">
                <a:solidFill>
                  <a:schemeClr val="tx1">
                    <a:lumMod val="75000"/>
                    <a:lumOff val="25000"/>
                  </a:schemeClr>
                </a:solidFill>
                <a:latin typeface="Times New Roman" panose="02020603050405020304" pitchFamily="18" charset="0"/>
                <a:cs typeface="Times New Roman" panose="02020603050405020304" pitchFamily="18" charset="0"/>
              </a:rPr>
              <a:t>: channel containing one or more intermediary levels. For example, companies may sell directly to other businesses or various types of intermediaries who in turn sell to customers</a:t>
            </a:r>
            <a:r>
              <a:rPr lang="en-US">
                <a:solidFill>
                  <a:schemeClr val="tx1">
                    <a:lumMod val="75000"/>
                    <a:lumOff val="25000"/>
                  </a:schemeClr>
                </a:solidFill>
              </a:rPr>
              <a:t>. </a:t>
            </a:r>
          </a:p>
          <a:p>
            <a:pPr eaLnBrk="1" hangingPunct="1">
              <a:defRPr/>
            </a:pPr>
            <a:endParaRPr lang="en-US">
              <a:solidFill>
                <a:schemeClr val="tx1">
                  <a:lumMod val="75000"/>
                  <a:lumOff val="25000"/>
                </a:schemeClr>
              </a:solidFill>
            </a:endParaRPr>
          </a:p>
        </p:txBody>
      </p:sp>
    </p:spTree>
    <p:extLst>
      <p:ext uri="{BB962C8B-B14F-4D97-AF65-F5344CB8AC3E}">
        <p14:creationId xmlns:p14="http://schemas.microsoft.com/office/powerpoint/2010/main" val="1142579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455F7F3-3A58-4BBB-95C7-CF706F9FFA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AE3D314-6F93-4D91-8C0F-E92657F465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2"/>
          </a:solidFill>
          <a:ln w="6350" cap="flat" cmpd="sng" algn="ctr">
            <a:noFill/>
            <a:prstDash val="solid"/>
          </a:ln>
          <a:effectLst>
            <a:softEdge rad="0"/>
          </a:effectLst>
        </p:spPr>
        <p:txBody>
          <a:bodyPr/>
          <a:lstStyle/>
          <a:p>
            <a:endParaRPr lang="en-BD"/>
          </a:p>
        </p:txBody>
      </p:sp>
      <p:sp>
        <p:nvSpPr>
          <p:cNvPr id="2" name="Title 1"/>
          <p:cNvSpPr>
            <a:spLocks noGrp="1"/>
          </p:cNvSpPr>
          <p:nvPr>
            <p:ph type="title"/>
          </p:nvPr>
        </p:nvSpPr>
        <p:spPr>
          <a:xfrm>
            <a:off x="573409" y="559477"/>
            <a:ext cx="3765200" cy="5709931"/>
          </a:xfrm>
        </p:spPr>
        <p:txBody>
          <a:bodyPr>
            <a:normAutofit/>
          </a:bodyPr>
          <a:lstStyle/>
          <a:p>
            <a:pPr algn="ctr" eaLnBrk="1" hangingPunct="1">
              <a:defRPr/>
            </a:pPr>
            <a:r>
              <a:rPr lang="en-US" b="1" dirty="0">
                <a:latin typeface="Times New Roman" panose="02020603050405020304" pitchFamily="18" charset="0"/>
                <a:cs typeface="Times New Roman" panose="02020603050405020304" pitchFamily="18" charset="0"/>
              </a:rPr>
              <a:t>Major alternative channel design decisions</a:t>
            </a:r>
          </a:p>
        </p:txBody>
      </p:sp>
      <p:graphicFrame>
        <p:nvGraphicFramePr>
          <p:cNvPr id="5" name="Content Placeholder 2">
            <a:extLst>
              <a:ext uri="{FF2B5EF4-FFF2-40B4-BE49-F238E27FC236}">
                <a16:creationId xmlns:a16="http://schemas.microsoft.com/office/drawing/2014/main" id="{83AA129B-E363-C793-D93A-48CFC05B3A00}"/>
              </a:ext>
            </a:extLst>
          </p:cNvPr>
          <p:cNvGraphicFramePr>
            <a:graphicFrameLocks noGrp="1"/>
          </p:cNvGraphicFramePr>
          <p:nvPr>
            <p:ph idx="1"/>
            <p:extLst>
              <p:ext uri="{D42A27DB-BD31-4B8C-83A1-F6EECF244321}">
                <p14:modId xmlns:p14="http://schemas.microsoft.com/office/powerpoint/2010/main" val="2323804814"/>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0542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538" name="Rectangle 22537">
            <a:extLst>
              <a:ext uri="{FF2B5EF4-FFF2-40B4-BE49-F238E27FC236}">
                <a16:creationId xmlns:a16="http://schemas.microsoft.com/office/drawing/2014/main" id="{7455F7F3-3A58-4BBB-95C7-CF706F9FFA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40" name="Rectangle 22539">
            <a:extLst>
              <a:ext uri="{FF2B5EF4-FFF2-40B4-BE49-F238E27FC236}">
                <a16:creationId xmlns:a16="http://schemas.microsoft.com/office/drawing/2014/main" id="{3AE3D314-6F93-4D91-8C0F-E92657F465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2"/>
          </a:solidFill>
          <a:ln w="6350" cap="flat" cmpd="sng" algn="ctr">
            <a:noFill/>
            <a:prstDash val="solid"/>
          </a:ln>
          <a:effectLst>
            <a:softEdge rad="0"/>
          </a:effectLst>
        </p:spPr>
        <p:txBody>
          <a:bodyPr/>
          <a:lstStyle/>
          <a:p>
            <a:endParaRPr lang="en-BD"/>
          </a:p>
        </p:txBody>
      </p:sp>
      <p:sp>
        <p:nvSpPr>
          <p:cNvPr id="2" name="Title 1"/>
          <p:cNvSpPr>
            <a:spLocks noGrp="1"/>
          </p:cNvSpPr>
          <p:nvPr>
            <p:ph type="title"/>
          </p:nvPr>
        </p:nvSpPr>
        <p:spPr>
          <a:xfrm>
            <a:off x="573409" y="559477"/>
            <a:ext cx="3765200" cy="5709931"/>
          </a:xfrm>
        </p:spPr>
        <p:txBody>
          <a:bodyPr>
            <a:normAutofit/>
          </a:bodyPr>
          <a:lstStyle/>
          <a:p>
            <a:pPr algn="ctr">
              <a:defRPr/>
            </a:pPr>
            <a:br>
              <a:rPr lang="en-US" dirty="0"/>
            </a:br>
            <a:r>
              <a:rPr lang="en-US" b="1" dirty="0">
                <a:latin typeface="Times New Roman" panose="02020603050405020304" pitchFamily="18" charset="0"/>
                <a:cs typeface="Times New Roman" panose="02020603050405020304" pitchFamily="18" charset="0"/>
              </a:rPr>
              <a:t>Conventional distribution channel versus </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Vertical marketing system</a:t>
            </a:r>
          </a:p>
        </p:txBody>
      </p:sp>
      <p:graphicFrame>
        <p:nvGraphicFramePr>
          <p:cNvPr id="22533" name="Content Placeholder 2">
            <a:extLst>
              <a:ext uri="{FF2B5EF4-FFF2-40B4-BE49-F238E27FC236}">
                <a16:creationId xmlns:a16="http://schemas.microsoft.com/office/drawing/2014/main" id="{966241FF-FE85-2026-13B7-F2AF155405D3}"/>
              </a:ext>
            </a:extLst>
          </p:cNvPr>
          <p:cNvGraphicFramePr>
            <a:graphicFrameLocks noGrp="1"/>
          </p:cNvGraphicFramePr>
          <p:nvPr>
            <p:ph idx="1"/>
            <p:extLst>
              <p:ext uri="{D42A27DB-BD31-4B8C-83A1-F6EECF244321}">
                <p14:modId xmlns:p14="http://schemas.microsoft.com/office/powerpoint/2010/main" val="2125222239"/>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8839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561976"/>
            <a:ext cx="4433888" cy="538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7686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83" name="Rectangle 24582">
            <a:extLst>
              <a:ext uri="{FF2B5EF4-FFF2-40B4-BE49-F238E27FC236}">
                <a16:creationId xmlns:a16="http://schemas.microsoft.com/office/drawing/2014/main" id="{A069235B-22DB-4231-8291-D64DA2CDEB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24585" name="Rectangle 24584">
            <a:extLst>
              <a:ext uri="{FF2B5EF4-FFF2-40B4-BE49-F238E27FC236}">
                <a16:creationId xmlns:a16="http://schemas.microsoft.com/office/drawing/2014/main" id="{7AAE40DA-1F5A-4A1A-89CA-2BC620DCDB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rtlCol="0" anchor="ctr"/>
          <a:lstStyle/>
          <a:p>
            <a:pPr algn="ctr"/>
            <a:endParaRPr lang="en-US"/>
          </a:p>
        </p:txBody>
      </p:sp>
      <p:pic>
        <p:nvPicPr>
          <p:cNvPr id="24578" name="Picture 1"/>
          <p:cNvPicPr>
            <a:picLocks noChangeAspect="1"/>
          </p:cNvPicPr>
          <p:nvPr/>
        </p:nvPicPr>
        <p:blipFill rotWithShape="1">
          <a:blip r:embed="rId2">
            <a:extLst>
              <a:ext uri="{28A0092B-C50C-407E-A947-70E740481C1C}">
                <a14:useLocalDpi xmlns:a14="http://schemas.microsoft.com/office/drawing/2010/main" val="0"/>
              </a:ext>
            </a:extLst>
          </a:blip>
          <a:srcRect t="12510" b="10698"/>
          <a:stretch/>
        </p:blipFill>
        <p:spPr bwMode="auto">
          <a:xfrm>
            <a:off x="1412045" y="794269"/>
            <a:ext cx="9367910" cy="52694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04942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3689</TotalTime>
  <Words>807</Words>
  <Application>Microsoft Macintosh PowerPoint</Application>
  <PresentationFormat>Widescreen</PresentationFormat>
  <Paragraphs>59</Paragraphs>
  <Slides>14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Calibri</vt:lpstr>
      <vt:lpstr>Century Gothic</vt:lpstr>
      <vt:lpstr>Garamond</vt:lpstr>
      <vt:lpstr>Times New Roman</vt:lpstr>
      <vt:lpstr>Verdana</vt:lpstr>
      <vt:lpstr>Wingdings 2</vt:lpstr>
      <vt:lpstr>Savon</vt:lpstr>
      <vt:lpstr> Chapter 12</vt:lpstr>
      <vt:lpstr>What is marketing channel?</vt:lpstr>
      <vt:lpstr>Supply Chains and the Value Delivery Network</vt:lpstr>
      <vt:lpstr>Distribution Channel Functions</vt:lpstr>
      <vt:lpstr>Types of intermediaries</vt:lpstr>
      <vt:lpstr>Major alternative channel design decisions</vt:lpstr>
      <vt:lpstr> Conventional distribution channel versus  Vertical marketing system</vt:lpstr>
      <vt:lpstr>PowerPoint Presentation</vt:lpstr>
      <vt:lpstr>PowerPoint Presentation</vt:lpstr>
      <vt:lpstr>Three major types of VMS</vt:lpstr>
      <vt:lpstr>Three major types of VMS</vt:lpstr>
      <vt:lpstr>PowerPoint Presentation</vt:lpstr>
      <vt:lpstr>Channel Behavior and Organization</vt:lpstr>
      <vt:lpstr>Channel Behavior and Organization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Management</dc:title>
  <dc:creator>Nilufer/MO/Nilufer Yasmin Munni (Email: nilufer.munni@robi.com.bd)</dc:creator>
  <cp:lastModifiedBy>nilufer.yasmin.m@outlook.com</cp:lastModifiedBy>
  <cp:revision>84</cp:revision>
  <dcterms:created xsi:type="dcterms:W3CDTF">2020-02-02T06:50:28Z</dcterms:created>
  <dcterms:modified xsi:type="dcterms:W3CDTF">2024-04-12T12:35:58Z</dcterms:modified>
</cp:coreProperties>
</file>